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40" r:id="rId2"/>
  </p:sldMasterIdLst>
  <p:notesMasterIdLst>
    <p:notesMasterId r:id="rId56"/>
  </p:notesMasterIdLst>
  <p:handoutMasterIdLst>
    <p:handoutMasterId r:id="rId57"/>
  </p:handoutMasterIdLst>
  <p:sldIdLst>
    <p:sldId id="746" r:id="rId3"/>
    <p:sldId id="738" r:id="rId4"/>
    <p:sldId id="747" r:id="rId5"/>
    <p:sldId id="749" r:id="rId6"/>
    <p:sldId id="750" r:id="rId7"/>
    <p:sldId id="751" r:id="rId8"/>
    <p:sldId id="752" r:id="rId9"/>
    <p:sldId id="753" r:id="rId10"/>
    <p:sldId id="756" r:id="rId11"/>
    <p:sldId id="755" r:id="rId12"/>
    <p:sldId id="758" r:id="rId13"/>
    <p:sldId id="757" r:id="rId14"/>
    <p:sldId id="794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97" r:id="rId34"/>
    <p:sldId id="798" r:id="rId35"/>
    <p:sldId id="799" r:id="rId36"/>
    <p:sldId id="801" r:id="rId37"/>
    <p:sldId id="800" r:id="rId38"/>
    <p:sldId id="802" r:id="rId39"/>
    <p:sldId id="803" r:id="rId40"/>
    <p:sldId id="804" r:id="rId41"/>
    <p:sldId id="805" r:id="rId42"/>
    <p:sldId id="777" r:id="rId43"/>
    <p:sldId id="778" r:id="rId44"/>
    <p:sldId id="779" r:id="rId45"/>
    <p:sldId id="787" r:id="rId46"/>
    <p:sldId id="788" r:id="rId47"/>
    <p:sldId id="795" r:id="rId48"/>
    <p:sldId id="806" r:id="rId49"/>
    <p:sldId id="789" r:id="rId50"/>
    <p:sldId id="790" r:id="rId51"/>
    <p:sldId id="796" r:id="rId52"/>
    <p:sldId id="792" r:id="rId53"/>
    <p:sldId id="783" r:id="rId54"/>
    <p:sldId id="785" r:id="rId5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6"/>
            <p14:sldId id="738"/>
            <p14:sldId id="747"/>
            <p14:sldId id="749"/>
            <p14:sldId id="750"/>
            <p14:sldId id="751"/>
            <p14:sldId id="752"/>
            <p14:sldId id="753"/>
            <p14:sldId id="756"/>
            <p14:sldId id="755"/>
            <p14:sldId id="758"/>
            <p14:sldId id="757"/>
            <p14:sldId id="794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97"/>
            <p14:sldId id="798"/>
            <p14:sldId id="799"/>
            <p14:sldId id="801"/>
            <p14:sldId id="800"/>
            <p14:sldId id="802"/>
            <p14:sldId id="803"/>
            <p14:sldId id="804"/>
            <p14:sldId id="805"/>
            <p14:sldId id="777"/>
            <p14:sldId id="778"/>
            <p14:sldId id="779"/>
            <p14:sldId id="787"/>
            <p14:sldId id="788"/>
            <p14:sldId id="795"/>
            <p14:sldId id="806"/>
            <p14:sldId id="789"/>
            <p14:sldId id="790"/>
            <p14:sldId id="796"/>
            <p14:sldId id="792"/>
            <p14:sldId id="783"/>
            <p14:sldId id="7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Ilia Shishkov" initials="IS" lastIdx="0" clrIdx="2">
    <p:extLst>
      <p:ext uri="{19B8F6BF-5375-455C-9EA6-DF929625EA0E}">
        <p15:presenceInfo xmlns:p15="http://schemas.microsoft.com/office/powerpoint/2012/main" userId="Ilia Shish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0DC"/>
    <a:srgbClr val="FE8C00"/>
    <a:srgbClr val="5BCD9D"/>
    <a:srgbClr val="356767"/>
    <a:srgbClr val="8FD541"/>
    <a:srgbClr val="FC6767"/>
    <a:srgbClr val="FF8C00"/>
    <a:srgbClr val="BFBFBF"/>
    <a:srgbClr val="6D64A9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6552" autoAdjust="0"/>
  </p:normalViewPr>
  <p:slideViewPr>
    <p:cSldViewPr snapToGrid="0">
      <p:cViewPr varScale="1">
        <p:scale>
          <a:sx n="44" d="100"/>
          <a:sy n="44" d="100"/>
        </p:scale>
        <p:origin x="557" y="1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51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9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One cause of</a:t>
            </a:r>
            <a:r>
              <a:rPr lang="en-CA" baseline="0" dirty="0" smtClean="0"/>
              <a:t> this is instructors adding new stuff at the end. But it leads people astray because they assume courses start simple and get harder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09C06-186F-49FE-B55E-2B44B0884EC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6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tif"/><Relationship Id="rId7" Type="http://schemas.openxmlformats.org/officeDocument/2006/relationships/image" Target="../media/image11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4" y="10436208"/>
            <a:ext cx="1506048" cy="15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49841" y="4066768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78424" y="3295926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Sans Text</a:t>
            </a:r>
            <a:endParaRPr sz="3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40300" y="1891264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600" dirty="0">
                <a:latin typeface="+mj-lt"/>
              </a:rPr>
              <a:t>Шаблон презентации</a:t>
            </a:r>
            <a:r>
              <a:rPr lang="ru-RU" sz="3600" baseline="0" dirty="0">
                <a:latin typeface="+mj-lt"/>
              </a:rPr>
              <a:t>  </a:t>
            </a:r>
            <a:br>
              <a:rPr lang="ru-RU" sz="3600" baseline="0" dirty="0">
                <a:latin typeface="+mj-lt"/>
              </a:rPr>
            </a:br>
            <a:r>
              <a:rPr lang="ru-RU" sz="3600" baseline="0" dirty="0">
                <a:latin typeface="+mj-lt"/>
              </a:rPr>
              <a:t>для выступлений</a:t>
            </a:r>
            <a:endParaRPr sz="3600" dirty="0"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ysClr val="windowText" lastClr="000000"/>
                </a:solidFill>
              </a:rPr>
              <a:t>Установите шрифт </a:t>
            </a:r>
            <a:r>
              <a:rPr lang="en-US" sz="3600" dirty="0">
                <a:solidFill>
                  <a:sysClr val="windowText" lastClr="000000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>и </a:t>
            </a:r>
            <a:r>
              <a:rPr lang="en-US" sz="3600" baseline="0" dirty="0">
                <a:solidFill>
                  <a:sysClr val="windowText" lastClr="000000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ysClr val="windowText" lastClr="000000"/>
                </a:solidFill>
              </a:rPr>
              <a:t> 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ysClr val="windowText" lastClr="000000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solidFill>
                  <a:sysClr val="windowText" lastClr="000000"/>
                </a:solidFill>
              </a:rPr>
              <a:t>Скачивайте материалы для презентаций с </a:t>
            </a:r>
            <a:r>
              <a:rPr lang="ru-RU" sz="3600" baseline="0" dirty="0">
                <a:solidFill>
                  <a:sysClr val="windowText" lastClr="000000"/>
                </a:solidFill>
                <a:hlinkClick r:id="rId5"/>
              </a:rPr>
              <a:t>Паттернов</a:t>
            </a:r>
            <a:r>
              <a:rPr lang="ru-RU" sz="3600" baseline="0" dirty="0">
                <a:solidFill>
                  <a:sysClr val="windowText" lastClr="000000"/>
                </a:solidFill>
              </a:rPr>
              <a:t/>
            </a:r>
            <a:br>
              <a:rPr lang="ru-RU" sz="3600" baseline="0" dirty="0">
                <a:solidFill>
                  <a:sysClr val="windowText" lastClr="000000"/>
                </a:solidFill>
              </a:rPr>
            </a:br>
            <a:r>
              <a:rPr lang="ru-RU" sz="3600" baseline="0" dirty="0">
                <a:solidFill>
                  <a:sysClr val="windowText" lastClr="000000"/>
                </a:solidFill>
              </a:rPr>
              <a:t>(</a:t>
            </a:r>
            <a:r>
              <a:rPr lang="en-US" sz="3600" baseline="0" dirty="0">
                <a:solidFill>
                  <a:sysClr val="windowText" lastClr="000000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solidFill>
                  <a:sysClr val="windowText" lastClr="000000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482663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, текст+code(черн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3046413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Тезис</a:t>
            </a:r>
          </a:p>
          <a:p>
            <a:pPr lvl="2"/>
            <a:r>
              <a:rPr lang="ru-RU" dirty="0" err="1" smtClean="0"/>
              <a:t>Буллетированный</a:t>
            </a:r>
            <a:r>
              <a:rPr lang="ru-RU" dirty="0" smtClean="0"/>
              <a:t>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6858000"/>
            <a:ext cx="24382412" cy="6858000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816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+code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0" y="3041650"/>
            <a:ext cx="24382413" cy="10679113"/>
          </a:xfrm>
          <a:solidFill>
            <a:schemeClr val="tx1"/>
          </a:solidFill>
        </p:spPr>
        <p:txBody>
          <a:bodyPr lIns="1152000" tIns="468000" rIns="1152000" bIns="720000" anchor="t" anchorCtr="0"/>
          <a:lstStyle>
            <a:lvl1pPr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36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0" inden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Font typeface="Impact" panose="020B0806030902050204" pitchFamily="34" charset="0"/>
              <a:buNone/>
              <a:defRPr>
                <a:latin typeface="InputMono" panose="02000509020000090004" pitchFamily="49" charset="0"/>
              </a:defRPr>
            </a:lvl2pPr>
            <a:lvl3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3pPr>
            <a:lvl4pPr marL="1512000" indent="-792000">
              <a:lnSpc>
                <a:spcPts val="6000"/>
              </a:lnSpc>
              <a:spcBef>
                <a:spcPts val="4000"/>
              </a:spcBef>
              <a:spcAft>
                <a:spcPts val="0"/>
              </a:spcAft>
              <a:defRPr>
                <a:latin typeface="InputMono" panose="02000509020000090004" pitchFamily="49" charset="0"/>
              </a:defRPr>
            </a:lvl4pPr>
          </a:lstStyle>
          <a:p>
            <a:pPr lvl="0"/>
            <a:r>
              <a:rPr lang="ru-RU" dirty="0" smtClean="0"/>
              <a:t>Код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71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417" y="1517904"/>
            <a:ext cx="20115491" cy="71323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5999" spc="-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959" y="8911240"/>
            <a:ext cx="20115491" cy="2286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000"/>
            </a:lvl4pPr>
            <a:lvl5pPr marL="3657417" indent="0" algn="ctr">
              <a:buNone/>
              <a:defRPr sz="4000"/>
            </a:lvl5pPr>
            <a:lvl6pPr marL="4571771" indent="0" algn="ctr">
              <a:buNone/>
              <a:defRPr sz="4000"/>
            </a:lvl6pPr>
            <a:lvl7pPr marL="5486126" indent="0" algn="ctr">
              <a:buNone/>
              <a:defRPr sz="4000"/>
            </a:lvl7pPr>
            <a:lvl8pPr marL="6400480" indent="0" algn="ctr">
              <a:buNone/>
              <a:defRPr sz="4000"/>
            </a:lvl8pPr>
            <a:lvl9pPr marL="7314834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9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417" y="1517904"/>
            <a:ext cx="20115491" cy="7132320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15999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8906256"/>
            <a:ext cx="20115491" cy="2286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4800" cap="all" spc="400" baseline="0">
                <a:solidFill>
                  <a:schemeClr val="tx2"/>
                </a:solidFill>
                <a:latin typeface="+mj-lt"/>
              </a:defRPr>
            </a:lvl1pPr>
            <a:lvl2pPr marL="9143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2415159" y="8686800"/>
            <a:ext cx="197497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415" y="3691468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5031" y="3691470"/>
            <a:ext cx="9874877" cy="8046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31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417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35031" y="3692104"/>
            <a:ext cx="9874877" cy="147256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4000" b="0" cap="all" baseline="0">
                <a:solidFill>
                  <a:schemeClr val="tx2"/>
                </a:solidFill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35031" y="5164668"/>
            <a:ext cx="9874877" cy="675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7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4417" y="3265715"/>
            <a:ext cx="21391836" cy="69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18" y="466530"/>
            <a:ext cx="23810796" cy="12111136"/>
          </a:xfrm>
        </p:spPr>
        <p:txBody>
          <a:bodyPr>
            <a:normAutofit/>
          </a:bodyPr>
          <a:lstStyle>
            <a:lvl1pPr>
              <a:lnSpc>
                <a:spcPct val="50000"/>
              </a:lnSpc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 sz="36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272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51" y="12801600"/>
            <a:ext cx="2437606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1" y="12668632"/>
            <a:ext cx="24376063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" y="0"/>
            <a:ext cx="8101055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079616" y="0"/>
            <a:ext cx="12800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41" y="1188718"/>
            <a:ext cx="6400383" cy="4572000"/>
          </a:xfrm>
        </p:spPr>
        <p:txBody>
          <a:bodyPr anchor="b">
            <a:normAutofit/>
          </a:bodyPr>
          <a:lstStyle>
            <a:lvl1pPr>
              <a:defRPr sz="7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575" y="1463040"/>
            <a:ext cx="12983635" cy="1051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41" y="5852160"/>
            <a:ext cx="6400383" cy="675824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914354" indent="0">
              <a:buNone/>
              <a:defRPr sz="2400"/>
            </a:lvl2pPr>
            <a:lvl3pPr marL="1828709" indent="0">
              <a:buNone/>
              <a:defRPr sz="2000"/>
            </a:lvl3pPr>
            <a:lvl4pPr marL="2743063" indent="0">
              <a:buNone/>
              <a:defRPr sz="1800"/>
            </a:lvl4pPr>
            <a:lvl5pPr marL="3657417" indent="0">
              <a:buNone/>
              <a:defRPr sz="1800"/>
            </a:lvl5pPr>
            <a:lvl6pPr marL="4571771" indent="0">
              <a:buNone/>
              <a:defRPr sz="1800"/>
            </a:lvl6pPr>
            <a:lvl7pPr marL="5486126" indent="0">
              <a:buNone/>
              <a:defRPr sz="1800"/>
            </a:lvl7pPr>
            <a:lvl8pPr marL="6400480" indent="0">
              <a:buNone/>
              <a:defRPr sz="1800"/>
            </a:lvl8pPr>
            <a:lvl9pPr marL="7314834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963" y="12919571"/>
            <a:ext cx="5236679" cy="730250"/>
          </a:xfrm>
        </p:spPr>
        <p:txBody>
          <a:bodyPr/>
          <a:lstStyle>
            <a:lvl1pPr algn="l">
              <a:defRPr/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00575" y="12919571"/>
            <a:ext cx="9295795" cy="7302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9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1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323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4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7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17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6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961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5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58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49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51" y="762001"/>
            <a:ext cx="20271391" cy="13334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51" y="4512001"/>
            <a:ext cx="20271391" cy="7662614"/>
          </a:xfrm>
        </p:spPr>
        <p:txBody>
          <a:bodyPr/>
          <a:lstStyle>
            <a:lvl1pPr>
              <a:defRPr sz="6934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0"/>
          </p:nvPr>
        </p:nvSpPr>
        <p:spPr>
          <a:xfrm>
            <a:off x="758352" y="2095469"/>
            <a:ext cx="18096368" cy="952498"/>
          </a:xfrm>
        </p:spPr>
        <p:txBody>
          <a:bodyPr>
            <a:noAutofit/>
          </a:bodyPr>
          <a:lstStyle>
            <a:lvl1pPr marL="0" indent="0">
              <a:buNone/>
              <a:defRPr sz="7466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550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67" r:id="rId27"/>
    <p:sldLayoutId id="2147483768" r:id="rId28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8"/>
          <a:srcRect r="3642"/>
          <a:stretch/>
        </p:blipFill>
        <p:spPr>
          <a:xfrm>
            <a:off x="20359315" y="0"/>
            <a:ext cx="4023098" cy="1007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12801600"/>
            <a:ext cx="24382413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2668632"/>
            <a:ext cx="24382415" cy="131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417" y="573207"/>
            <a:ext cx="20115491" cy="2901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417" y="3691468"/>
            <a:ext cx="20115491" cy="80467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418" y="12919571"/>
            <a:ext cx="49442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fld id="{EACFBAFB-39FB-4B0A-9AFB-4D6D645A8BE6}" type="datetimeFigureOut">
              <a:rPr lang="en-CA" smtClean="0"/>
              <a:t>2018-04-14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1890" y="12919571"/>
            <a:ext cx="96449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9628" y="12919571"/>
            <a:ext cx="262387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rgbClr val="FFFFFF"/>
                </a:solidFill>
              </a:defRPr>
            </a:lvl1pPr>
          </a:lstStyle>
          <a:p>
            <a:fld id="{FEF921BD-4F78-4387-ACBF-F4A0A125048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2386908" y="3475690"/>
            <a:ext cx="199326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</p:sldLayoutIdLst>
  <p:timing>
    <p:tnLst>
      <p:par>
        <p:cTn id="1" dur="indefinite" restart="never" nodeType="tmRoot"/>
      </p:par>
    </p:tnLst>
  </p:timing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sz="96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2871" indent="-182871" algn="l" defTabSz="1828709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058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33799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99541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65283" indent="-365742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9989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9987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9985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99830" indent="-457177" algn="l" defTabSz="1828709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s.yandex-team.ru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F6C8C0-C266-5C4E-9046-BB97D282CABE}"/>
              </a:ext>
            </a:extLst>
          </p:cNvPr>
          <p:cNvSpPr txBox="1"/>
          <p:nvPr/>
        </p:nvSpPr>
        <p:spPr>
          <a:xfrm>
            <a:off x="2385392" y="8002800"/>
            <a:ext cx="8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aseline="0" dirty="0">
                <a:solidFill>
                  <a:sysClr val="windowText" lastClr="000000"/>
                </a:solidFill>
                <a:hlinkClick r:id="rId3"/>
              </a:rPr>
              <a:t>patterns.yandex-team.ru/presentations</a:t>
            </a:r>
            <a:endParaRPr lang="ru-RU" sz="3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makes C++ C++?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Chapter 17  - Objects and Classes</a:t>
            </a:r>
          </a:p>
          <a:p>
            <a:r>
              <a:rPr lang="en-CA" dirty="0" smtClean="0"/>
              <a:t>Chapter 20 – Operator Overloading</a:t>
            </a:r>
          </a:p>
          <a:p>
            <a:r>
              <a:rPr lang="en-CA" dirty="0" smtClean="0"/>
              <a:t>Chapter 25 – Using Templates</a:t>
            </a:r>
          </a:p>
          <a:p>
            <a:r>
              <a:rPr lang="en-CA" dirty="0" smtClean="0"/>
              <a:t>Chapter 30 – </a:t>
            </a:r>
            <a:r>
              <a:rPr lang="en-CA" dirty="0" err="1" smtClean="0"/>
              <a:t>const</a:t>
            </a:r>
            <a:endParaRPr lang="en-CA" dirty="0" smtClean="0"/>
          </a:p>
          <a:p>
            <a:r>
              <a:rPr lang="en-CA" dirty="0" smtClean="0"/>
              <a:t>Chapter 40 – Exceptions </a:t>
            </a:r>
          </a:p>
          <a:p>
            <a:r>
              <a:rPr lang="en-CA" dirty="0" smtClean="0"/>
              <a:t>Chapter 50 – The Standard Library</a:t>
            </a:r>
          </a:p>
          <a:p>
            <a:r>
              <a:rPr lang="en-CA" dirty="0" smtClean="0"/>
              <a:t>Chapter 100 - Lambdas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Gregory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sz="11500" dirty="0" smtClean="0"/>
              <a:t>Концентрация на нюансах</a:t>
            </a:r>
          </a:p>
          <a:p>
            <a:r>
              <a:rPr lang="ru-RU" sz="11500" dirty="0" smtClean="0"/>
              <a:t>с самого начала заставляет</a:t>
            </a:r>
          </a:p>
          <a:p>
            <a:r>
              <a:rPr lang="ru-RU" sz="11500" dirty="0" smtClean="0"/>
              <a:t>думать, что </a:t>
            </a:r>
            <a:r>
              <a:rPr lang="en-US" sz="11500" dirty="0" smtClean="0"/>
              <a:t>C++ </a:t>
            </a:r>
            <a:r>
              <a:rPr lang="ru-RU" sz="11500" dirty="0" smtClean="0"/>
              <a:t>—</a:t>
            </a:r>
            <a:r>
              <a:rPr lang="en-US" sz="11500" dirty="0" smtClean="0"/>
              <a:t> </a:t>
            </a:r>
            <a:r>
              <a:rPr lang="ru-RU" sz="11500" dirty="0" smtClean="0"/>
              <a:t>это сложно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1557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125539" y="3048001"/>
            <a:ext cx="22131336" cy="7250114"/>
          </a:xfrm>
        </p:spPr>
        <p:txBody>
          <a:bodyPr/>
          <a:lstStyle/>
          <a:p>
            <a:r>
              <a:rPr lang="ru-RU" dirty="0" smtClean="0"/>
              <a:t>Мы пали жертвой</a:t>
            </a:r>
            <a:endParaRPr lang="en-US" dirty="0" smtClean="0"/>
          </a:p>
          <a:p>
            <a:r>
              <a:rPr lang="ru-RU" dirty="0" smtClean="0"/>
              <a:t>собственной экспертизы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8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13614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17" name="Скругленная прямоугольная выноска 16"/>
          <p:cNvSpPr/>
          <p:nvPr/>
        </p:nvSpPr>
        <p:spPr>
          <a:xfrm>
            <a:off x="4177606" y="3805200"/>
            <a:ext cx="7250807" cy="1908138"/>
          </a:xfrm>
          <a:prstGeom prst="wedgeRoundRectCallout">
            <a:avLst>
              <a:gd name="adj1" fmla="val -11369"/>
              <a:gd name="adj2" fmla="val 272579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14</a:t>
            </a:fld>
            <a:endParaRPr lang="ru-RU"/>
          </a:p>
        </p:txBody>
      </p:sp>
      <p:sp>
        <p:nvSpPr>
          <p:cNvPr id="3" name="Скругленная прямоугольная выноска 2"/>
          <p:cNvSpPr/>
          <p:nvPr/>
        </p:nvSpPr>
        <p:spPr>
          <a:xfrm>
            <a:off x="13320850" y="3957425"/>
            <a:ext cx="9921600" cy="2900575"/>
          </a:xfrm>
          <a:prstGeom prst="wedgeRoundRectCallout">
            <a:avLst>
              <a:gd name="adj1" fmla="val -47419"/>
              <a:gd name="adj2" fmla="val 106815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Мы собираемся рассказать людям про </a:t>
            </a:r>
            <a:r>
              <a:rPr lang="en-US" dirty="0" smtClean="0">
                <a:solidFill>
                  <a:schemeClr val="bg1"/>
                </a:solidFill>
              </a:rPr>
              <a:t>map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 7-й неделе изучения С++! Какой </a:t>
            </a:r>
            <a:r>
              <a:rPr lang="ru-RU" dirty="0" err="1">
                <a:solidFill>
                  <a:schemeClr val="bg1"/>
                </a:solidFill>
              </a:rPr>
              <a:t>питонист</a:t>
            </a:r>
            <a:r>
              <a:rPr lang="ru-RU" dirty="0">
                <a:solidFill>
                  <a:schemeClr val="bg1"/>
                </a:solidFill>
              </a:rPr>
              <a:t> будет проходить наш курс, если у нас словарь всплывает через 1,5 месяца?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>
          <a:xfrm>
            <a:off x="16388806" y="9910763"/>
            <a:ext cx="6886263" cy="1908138"/>
          </a:xfrm>
          <a:prstGeom prst="wedgeRoundRectCallout">
            <a:avLst>
              <a:gd name="adj1" fmla="val -150535"/>
              <a:gd name="adj2" fmla="val -269910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16388806" y="9910800"/>
            <a:ext cx="6886263" cy="1908138"/>
          </a:xfrm>
          <a:prstGeom prst="wedgeRoundRectCallout">
            <a:avLst>
              <a:gd name="adj1" fmla="val -71885"/>
              <a:gd name="adj2" fmla="val -46893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Алгоритмы на 8-й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1-й сложные нюансы</a:t>
            </a: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4177606" y="3805275"/>
            <a:ext cx="7250807" cy="1908138"/>
          </a:xfrm>
          <a:prstGeom prst="wedgeRoundRectCallout">
            <a:avLst>
              <a:gd name="adj1" fmla="val 152837"/>
              <a:gd name="adj2" fmla="val 285558"/>
              <a:gd name="adj3" fmla="val 1666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Работа с файлами на 12 неделе!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Зато на 4-й все правила вывода типов для </a:t>
            </a:r>
            <a:r>
              <a:rPr lang="en-US" dirty="0" smtClean="0">
                <a:solidFill>
                  <a:schemeClr val="bg1"/>
                </a:solidFill>
              </a:rPr>
              <a:t>auto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  <p:bldP spid="3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итоге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ru-RU" dirty="0" smtClean="0"/>
              <a:t>Через 3 месяца работы,</a:t>
            </a:r>
          </a:p>
          <a:p>
            <a:pPr lvl="2"/>
            <a:r>
              <a:rPr lang="ru-RU" dirty="0" smtClean="0"/>
              <a:t>сняв больше половины первого курса,</a:t>
            </a:r>
          </a:p>
          <a:p>
            <a:pPr lvl="2"/>
            <a:r>
              <a:rPr lang="ru-RU" dirty="0" smtClean="0"/>
              <a:t>в условиях поджимающих сроков</a:t>
            </a:r>
          </a:p>
          <a:p>
            <a:pPr lvl="2"/>
            <a:r>
              <a:rPr lang="ru-RU" dirty="0" smtClean="0"/>
              <a:t>… мы выкинули весь материал на помойку и начали сначала</a:t>
            </a:r>
          </a:p>
          <a:p>
            <a:pPr lvl="2"/>
            <a:endParaRPr lang="ru-RU" dirty="0"/>
          </a:p>
          <a:p>
            <a:pPr lvl="1"/>
            <a:r>
              <a:rPr lang="ru-RU" dirty="0" smtClean="0"/>
              <a:t>И это было лучшее решение!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0207288" cy="9158288"/>
          </a:xfrm>
        </p:spPr>
        <p:txBody>
          <a:bodyPr/>
          <a:lstStyle/>
          <a:p>
            <a:pPr lvl="1"/>
            <a:r>
              <a:rPr lang="ru-RU" dirty="0" smtClean="0"/>
              <a:t>Как только вы поняли, что у вас получается               — остановитесь </a:t>
            </a:r>
          </a:p>
          <a:p>
            <a:pPr lvl="1"/>
            <a:r>
              <a:rPr lang="ru-RU" dirty="0" smtClean="0"/>
              <a:t>и попробуйте что-то поменять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Для этого нужно обладать мужеством, потому что не все </a:t>
            </a:r>
            <a:r>
              <a:rPr lang="ru-RU" dirty="0" smtClean="0"/>
              <a:t>примут</a:t>
            </a:r>
          </a:p>
          <a:p>
            <a:pPr lvl="1"/>
            <a:r>
              <a:rPr lang="ru-RU" dirty="0" smtClean="0"/>
              <a:t>ваше решение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82" y="4949825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 smtClean="0"/>
              <a:t>Этот </a:t>
            </a:r>
            <a:r>
              <a:rPr lang="ru-RU" dirty="0"/>
              <a:t>курс показал </a:t>
            </a:r>
            <a:r>
              <a:rPr lang="ru-RU" dirty="0" smtClean="0"/>
              <a:t>мне</a:t>
            </a:r>
            <a:endParaRPr lang="en-US" dirty="0" smtClean="0"/>
          </a:p>
          <a:p>
            <a:r>
              <a:rPr lang="ru-RU" dirty="0" smtClean="0"/>
              <a:t>нормальный </a:t>
            </a:r>
            <a:r>
              <a:rPr lang="ru-RU" dirty="0"/>
              <a:t>C++, а </a:t>
            </a:r>
            <a:r>
              <a:rPr lang="ru-RU" dirty="0" smtClean="0"/>
              <a:t>не</a:t>
            </a:r>
            <a:endParaRPr lang="en-US" dirty="0" smtClean="0"/>
          </a:p>
          <a:p>
            <a:r>
              <a:rPr lang="ru-RU" dirty="0" smtClean="0"/>
              <a:t>тот</a:t>
            </a:r>
            <a:r>
              <a:rPr lang="ru-RU" dirty="0"/>
              <a:t>, которому </a:t>
            </a:r>
            <a:r>
              <a:rPr lang="ru-RU" dirty="0" smtClean="0"/>
              <a:t>меня</a:t>
            </a:r>
            <a:endParaRPr lang="en-US" dirty="0" smtClean="0"/>
          </a:p>
          <a:p>
            <a:r>
              <a:rPr lang="ru-RU" dirty="0" smtClean="0"/>
              <a:t>учили </a:t>
            </a:r>
            <a:r>
              <a:rPr lang="ru-RU" dirty="0"/>
              <a:t>в университете.</a:t>
            </a:r>
          </a:p>
        </p:txBody>
      </p:sp>
    </p:spTree>
    <p:extLst>
      <p:ext uri="{BB962C8B-B14F-4D97-AF65-F5344CB8AC3E}">
        <p14:creationId xmlns:p14="http://schemas.microsoft.com/office/powerpoint/2010/main" val="30410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Отзыв на «Белый пояс по </a:t>
            </a:r>
            <a:r>
              <a:rPr lang="en-US" dirty="0" smtClean="0"/>
              <a:t>C++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Как же у меня </a:t>
            </a:r>
            <a:r>
              <a:rPr lang="ru-RU" dirty="0" smtClean="0"/>
              <a:t>отлегло</a:t>
            </a:r>
          </a:p>
          <a:p>
            <a:r>
              <a:rPr lang="ru-RU" dirty="0" smtClean="0"/>
              <a:t>от </a:t>
            </a:r>
            <a:r>
              <a:rPr lang="ru-RU" dirty="0"/>
              <a:t>сердца, когда понял</a:t>
            </a:r>
            <a:r>
              <a:rPr lang="ru-RU" dirty="0" smtClean="0"/>
              <a:t>,</a:t>
            </a:r>
          </a:p>
          <a:p>
            <a:r>
              <a:rPr lang="ru-RU" dirty="0" smtClean="0"/>
              <a:t>что С</a:t>
            </a:r>
            <a:r>
              <a:rPr lang="ru-RU" dirty="0"/>
              <a:t>++ </a:t>
            </a:r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язык очень</a:t>
            </a:r>
          </a:p>
          <a:p>
            <a:r>
              <a:rPr lang="ru-RU" dirty="0" smtClean="0"/>
              <a:t>даже высокого уровня!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7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1286"/>
              </p:ext>
            </p:extLst>
          </p:nvPr>
        </p:nvGraphicFramePr>
        <p:xfrm>
          <a:off x="1143000" y="3048000"/>
          <a:ext cx="22131342" cy="9418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806">
                  <a:extLst>
                    <a:ext uri="{9D8B030D-6E8A-4147-A177-3AD203B41FA5}">
                      <a16:colId xmlns:a16="http://schemas.microsoft.com/office/drawing/2014/main" val="1331546803"/>
                    </a:ext>
                  </a:extLst>
                </a:gridCol>
                <a:gridCol w="5724000">
                  <a:extLst>
                    <a:ext uri="{9D8B030D-6E8A-4147-A177-3AD203B41FA5}">
                      <a16:colId xmlns:a16="http://schemas.microsoft.com/office/drawing/2014/main" val="592452860"/>
                    </a:ext>
                  </a:extLst>
                </a:gridCol>
                <a:gridCol w="4396768">
                  <a:extLst>
                    <a:ext uri="{9D8B030D-6E8A-4147-A177-3AD203B41FA5}">
                      <a16:colId xmlns:a16="http://schemas.microsoft.com/office/drawing/2014/main" val="2855384874"/>
                    </a:ext>
                  </a:extLst>
                </a:gridCol>
                <a:gridCol w="5524832">
                  <a:extLst>
                    <a:ext uri="{9D8B030D-6E8A-4147-A177-3AD203B41FA5}">
                      <a16:colId xmlns:a16="http://schemas.microsoft.com/office/drawing/2014/main" val="1283034067"/>
                    </a:ext>
                  </a:extLst>
                </a:gridCol>
                <a:gridCol w="4595936">
                  <a:extLst>
                    <a:ext uri="{9D8B030D-6E8A-4147-A177-3AD203B41FA5}">
                      <a16:colId xmlns:a16="http://schemas.microsoft.com/office/drawing/2014/main" val="120731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Неделя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Белый пояс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Жёлтый пояс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Красный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Коричневый пояс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Обзор возможностей</a:t>
                      </a:r>
                      <a:r>
                        <a:rPr lang="ru-RU" baseline="0" dirty="0" smtClean="0"/>
                        <a:t> С++</a:t>
                      </a:r>
                    </a:p>
                    <a:p>
                      <a:pPr algn="ctr"/>
                      <a:r>
                        <a:rPr lang="ru-RU" baseline="0" dirty="0" smtClean="0"/>
                        <a:t>Тестирование и отладка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if, for, while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Целые</a:t>
                      </a:r>
                      <a:r>
                        <a:rPr lang="ru-RU" baseline="0" dirty="0" smtClean="0"/>
                        <a:t> типы</a:t>
                      </a:r>
                    </a:p>
                    <a:p>
                      <a:pPr algn="ctr"/>
                      <a:r>
                        <a:rPr lang="en-US" baseline="0" dirty="0" smtClean="0"/>
                        <a:t>pair </a:t>
                      </a:r>
                      <a:r>
                        <a:rPr lang="ru-RU" baseline="0" dirty="0" smtClean="0"/>
                        <a:t>и </a:t>
                      </a:r>
                      <a:r>
                        <a:rPr lang="en-US" baseline="0" dirty="0" smtClean="0"/>
                        <a:t>tuple</a:t>
                      </a:r>
                    </a:p>
                    <a:p>
                      <a:pPr algn="ctr"/>
                      <a:r>
                        <a:rPr lang="ru-RU" baseline="0" dirty="0" smtClean="0"/>
                        <a:t>Шаблоны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 в макросы</a:t>
                      </a:r>
                    </a:p>
                    <a:p>
                      <a:pPr algn="ctr"/>
                      <a:r>
                        <a:rPr lang="ru-RU" dirty="0" smtClean="0"/>
                        <a:t>Шаблоны классов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Принципы</a:t>
                      </a:r>
                      <a:r>
                        <a:rPr lang="ru-RU" baseline="0" dirty="0" smtClean="0"/>
                        <a:t> оптимизации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Устройство ассоциативных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контейнеров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6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Функции, ссылки, </a:t>
                      </a:r>
                      <a:r>
                        <a:rPr lang="en-US" dirty="0" err="1" smtClean="0"/>
                        <a:t>const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vector, map,</a:t>
                      </a:r>
                      <a:r>
                        <a:rPr lang="en-US" baseline="0" dirty="0" smtClean="0"/>
                        <a:t>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Юнит-тестирование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Сложность алгоритмов</a:t>
                      </a:r>
                      <a:endParaRPr lang="en-US" baseline="0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Модель памяти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«Умные» указатели</a:t>
                      </a:r>
                    </a:p>
                    <a:p>
                      <a:pPr algn="ctr"/>
                      <a:r>
                        <a:rPr lang="ru-RU" dirty="0" smtClean="0"/>
                        <a:t>Владение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2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sort, count, </a:t>
                      </a:r>
                      <a:r>
                        <a:rPr lang="en-US" dirty="0" err="1" smtClean="0"/>
                        <a:t>count_if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en-US" dirty="0" smtClean="0"/>
                    </a:p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Пользовательские типы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Многофайловые</a:t>
                      </a:r>
                      <a:r>
                        <a:rPr lang="ru-RU" baseline="0" dirty="0" smtClean="0"/>
                        <a:t> проекты</a:t>
                      </a:r>
                    </a:p>
                    <a:p>
                      <a:pPr algn="ctr"/>
                      <a:r>
                        <a:rPr lang="en-US" baseline="0" dirty="0" smtClean="0"/>
                        <a:t>ODR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Move-</a:t>
                      </a:r>
                      <a:r>
                        <a:rPr lang="ru-RU" dirty="0" smtClean="0"/>
                        <a:t>семантика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RAII</a:t>
                      </a:r>
                    </a:p>
                    <a:p>
                      <a:pPr algn="ctr"/>
                      <a:r>
                        <a:rPr lang="en-US" dirty="0" smtClean="0"/>
                        <a:t>exception safety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4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ru-RU" dirty="0" smtClean="0"/>
                        <a:t>Перегрузка</a:t>
                      </a:r>
                      <a:r>
                        <a:rPr lang="ru-RU" baseline="0" dirty="0" smtClean="0"/>
                        <a:t> операторов</a:t>
                      </a:r>
                    </a:p>
                    <a:p>
                      <a:pPr algn="ctr"/>
                      <a:r>
                        <a:rPr lang="ru-RU" baseline="0" dirty="0" smtClean="0"/>
                        <a:t>Исключения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Итераторы</a:t>
                      </a:r>
                      <a:endParaRPr lang="ru-RU" baseline="0" dirty="0" smtClean="0"/>
                    </a:p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queue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Устройство линейных контейнеров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-correctness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Compile time</a:t>
                      </a:r>
                      <a:r>
                        <a:rPr lang="en-US" baseline="0" dirty="0" smtClean="0"/>
                        <a:t>  vs runtime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Наследование</a:t>
                      </a:r>
                    </a:p>
                    <a:p>
                      <a:pPr algn="ctr"/>
                      <a:r>
                        <a:rPr lang="ru-RU" dirty="0" smtClean="0"/>
                        <a:t>Полиморфизм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Введение</a:t>
                      </a:r>
                      <a:r>
                        <a:rPr lang="ru-RU" baseline="0" dirty="0" smtClean="0"/>
                        <a:t> в  </a:t>
                      </a:r>
                      <a:r>
                        <a:rPr lang="ru-RU" baseline="0" dirty="0" err="1" smtClean="0"/>
                        <a:t>многопоточность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4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Финальный проект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601987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курсов после перезагрузки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0282957" y="6476575"/>
            <a:ext cx="8776568" cy="2289600"/>
          </a:xfrm>
          <a:prstGeom prst="wedgeRoundRectCallout">
            <a:avLst>
              <a:gd name="adj1" fmla="val -69721"/>
              <a:gd name="adj2" fmla="val -146402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vector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map </a:t>
            </a:r>
            <a:r>
              <a:rPr lang="ru-RU" dirty="0" smtClean="0">
                <a:solidFill>
                  <a:schemeClr val="tx1"/>
                </a:solidFill>
              </a:rPr>
              <a:t>появляются во 2-м видео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sort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count — </a:t>
            </a:r>
            <a:r>
              <a:rPr lang="ru-RU" dirty="0" smtClean="0">
                <a:solidFill>
                  <a:schemeClr val="tx1"/>
                </a:solidFill>
              </a:rPr>
              <a:t>в 4-м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8184716" y="5467560"/>
            <a:ext cx="8776568" cy="2289600"/>
            <a:chOff x="8184716" y="5467560"/>
            <a:chExt cx="8776568" cy="2289600"/>
          </a:xfrm>
        </p:grpSpPr>
        <p:sp>
          <p:nvSpPr>
            <p:cNvPr id="10" name="Скругленная прямоугольная выноска 9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66515"/>
                <a:gd name="adj2" fmla="val 180775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1" name="Скругленная прямоугольная выноска 10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-24239"/>
                <a:gd name="adj2" fmla="val 231464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2" name="Скругленная прямоугольная выноска 11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30859"/>
                <a:gd name="adj2" fmla="val 232232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  <p:sp>
          <p:nvSpPr>
            <p:cNvPr id="13" name="Скругленная прямоугольная выноска 12"/>
            <p:cNvSpPr/>
            <p:nvPr/>
          </p:nvSpPr>
          <p:spPr>
            <a:xfrm>
              <a:off x="8184716" y="5467560"/>
              <a:ext cx="8776568" cy="2289600"/>
            </a:xfrm>
            <a:prstGeom prst="wedgeRoundRectCallout">
              <a:avLst>
                <a:gd name="adj1" fmla="val 84756"/>
                <a:gd name="adj2" fmla="val 182311"/>
                <a:gd name="adj3" fmla="val 16667"/>
              </a:avLst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Каждый курс заканчивается большой практической задачей</a:t>
              </a:r>
            </a:p>
          </p:txBody>
        </p:sp>
      </p:grpSp>
      <p:sp>
        <p:nvSpPr>
          <p:cNvPr id="15" name="Скругленная прямоугольная выноска 14"/>
          <p:cNvSpPr/>
          <p:nvPr/>
        </p:nvSpPr>
        <p:spPr>
          <a:xfrm>
            <a:off x="1315604" y="9031920"/>
            <a:ext cx="8776568" cy="2289600"/>
          </a:xfrm>
          <a:prstGeom prst="wedgeRoundRectCallout">
            <a:avLst>
              <a:gd name="adj1" fmla="val 108482"/>
              <a:gd name="adj2" fmla="val -155554"/>
              <a:gd name="adj3" fmla="val 16667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Слово «указатель» впервые произносится в третьем курсе</a:t>
            </a:r>
          </a:p>
        </p:txBody>
      </p:sp>
    </p:spTree>
    <p:extLst>
      <p:ext uri="{BB962C8B-B14F-4D97-AF65-F5344CB8AC3E}">
        <p14:creationId xmlns:p14="http://schemas.microsoft.com/office/powerpoint/2010/main" val="1305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06" cy="7249764"/>
          </a:xfrm>
        </p:spPr>
        <p:txBody>
          <a:bodyPr/>
          <a:lstStyle/>
          <a:p>
            <a:r>
              <a:rPr lang="ru-RU" dirty="0"/>
              <a:t>Как научить языку C++: опыт создания курсов на </a:t>
            </a:r>
            <a:r>
              <a:rPr lang="ru-RU" dirty="0" err="1"/>
              <a:t>Coursera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Илья </a:t>
            </a:r>
            <a:r>
              <a:rPr lang="ru-RU" dirty="0" smtClean="0"/>
              <a:t>Шишков, старший разработчик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создания курсов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Понятность вместо полноты изложения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Демонстрация проблемы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Наглядность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6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После прохождения нашей специализации слушатели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должны уметь: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самостоятельно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решать практические задачи на языке С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++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применять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естественные для С++ идиомы и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конструкции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</a:t>
            </a:r>
            <a:r>
              <a:rPr lang="ru-RU" dirty="0" err="1">
                <a:solidFill>
                  <a:schemeClr val="bg1">
                    <a:lumMod val="75000"/>
                  </a:schemeClr>
                </a:solidFill>
              </a:rPr>
              <a:t>ресурсо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-безопасный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код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писать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на С++ эффективный код без ущерба для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его качества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В процессе обучения используем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C++ 14/17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Понятность вместо полноты изложения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Нет цели рассказать весь </a:t>
            </a:r>
            <a:r>
              <a:rPr lang="en-US" dirty="0" smtClean="0"/>
              <a:t>C++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Если сразу рассказать всё, б</a:t>
            </a:r>
            <a:r>
              <a:rPr lang="ru-RU" i="1" dirty="0" smtClean="0"/>
              <a:t>о</a:t>
            </a:r>
            <a:r>
              <a:rPr lang="ru-RU" dirty="0" smtClean="0"/>
              <a:t>льшая часть просто вылетит</a:t>
            </a:r>
          </a:p>
          <a:p>
            <a:pPr lvl="1"/>
            <a:r>
              <a:rPr lang="ru-RU" dirty="0" smtClean="0"/>
              <a:t>из головы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На усвоение всего материала требуется значительное время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Bjarne </a:t>
            </a:r>
            <a:r>
              <a:rPr lang="en-US" b="1" dirty="0" err="1"/>
              <a:t>Stroustrup</a:t>
            </a:r>
            <a:endParaRPr lang="en-US" b="1" dirty="0"/>
          </a:p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teaching </a:t>
            </a:r>
            <a:r>
              <a:rPr lang="en-US" dirty="0"/>
              <a:t>is getting </a:t>
            </a:r>
            <a:r>
              <a:rPr lang="en-US" dirty="0" smtClean="0"/>
              <a:t>ideas</a:t>
            </a:r>
          </a:p>
          <a:p>
            <a:r>
              <a:rPr lang="en-US" dirty="0" smtClean="0"/>
              <a:t>into </a:t>
            </a:r>
            <a:r>
              <a:rPr lang="en-US" dirty="0"/>
              <a:t>people's </a:t>
            </a:r>
            <a:r>
              <a:rPr lang="en-US" dirty="0" smtClean="0"/>
              <a:t>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Наглядная демонстрация</a:t>
            </a:r>
            <a:endParaRPr lang="ru-RU" dirty="0"/>
          </a:p>
        </p:txBody>
      </p:sp>
      <p:pic>
        <p:nvPicPr>
          <p:cNvPr id="6" name="Лью воду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0" end="52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3048000"/>
            <a:ext cx="16281400" cy="9158288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2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применения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наших курсах</a:t>
            </a:r>
          </a:p>
          <a:p>
            <a:pPr lvl="2"/>
            <a:r>
              <a:rPr lang="ru-RU" dirty="0" smtClean="0"/>
              <a:t>Мы не затрагиваем скорость работы программ до третьего курса</a:t>
            </a:r>
          </a:p>
          <a:p>
            <a:pPr lvl="2"/>
            <a:r>
              <a:rPr lang="ru-RU" dirty="0" smtClean="0"/>
              <a:t>Используем </a:t>
            </a:r>
            <a:r>
              <a:rPr lang="en-US" dirty="0" smtClean="0">
                <a:solidFill>
                  <a:srgbClr val="9100DC"/>
                </a:solidFill>
                <a:latin typeface="Consolas" panose="020B0609020204030204" pitchFamily="49" charset="0"/>
              </a:rPr>
              <a:t>using namespace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/>
              <a:t> </a:t>
            </a:r>
            <a:r>
              <a:rPr lang="ru-RU" dirty="0" smtClean="0"/>
              <a:t>до четвёртого курса даже в заголовочных файлах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На практике</a:t>
            </a:r>
          </a:p>
          <a:p>
            <a:pPr lvl="2"/>
            <a:r>
              <a:rPr lang="ru-RU" dirty="0" smtClean="0"/>
              <a:t>Не рассказываем новому сотруднику всё о нашем проекте в первый рабочий день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683288" cy="7249764"/>
          </a:xfrm>
        </p:spPr>
        <p:txBody>
          <a:bodyPr/>
          <a:lstStyle/>
          <a:p>
            <a:r>
              <a:rPr lang="ru-RU" dirty="0" smtClean="0"/>
              <a:t>Демонстрация проблемы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нового похоже на сборку </a:t>
            </a:r>
            <a:r>
              <a:rPr lang="ru-RU" dirty="0" err="1" smtClean="0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28</a:t>
            </a:fld>
            <a:endParaRPr lang="ru-RU"/>
          </a:p>
        </p:txBody>
      </p:sp>
      <p:pic>
        <p:nvPicPr>
          <p:cNvPr id="23" name="Объект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89" y="3041645"/>
            <a:ext cx="13103469" cy="9084125"/>
          </a:xfr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035" y="6907911"/>
            <a:ext cx="3410353" cy="231416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25" y="8308546"/>
            <a:ext cx="2841961" cy="308555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8" y="5196518"/>
            <a:ext cx="2953609" cy="24359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71" y="9136600"/>
            <a:ext cx="2730313" cy="29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Изучение нового похоже на сборку </a:t>
            </a:r>
            <a:r>
              <a:rPr lang="ru-RU" dirty="0" err="1"/>
              <a:t>пазла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29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97" y="3041652"/>
            <a:ext cx="13154219" cy="9165323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83" y="6822857"/>
            <a:ext cx="3410353" cy="23243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63" y="8910476"/>
            <a:ext cx="2852111" cy="30855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62" y="7567762"/>
            <a:ext cx="3461102" cy="27404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41" y="9680893"/>
            <a:ext cx="2933309" cy="24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</a:t>
            </a:r>
            <a:r>
              <a:rPr lang="en-US" dirty="0" smtClean="0"/>
              <a:t> 1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Ссылка является альтернативным именем объекта. Ссылки чаще</a:t>
            </a:r>
          </a:p>
          <a:p>
            <a:pPr lvl="1"/>
            <a:r>
              <a:rPr lang="ru-RU" dirty="0" smtClean="0"/>
              <a:t>всего используются для указания аргументов функций и</a:t>
            </a:r>
          </a:p>
          <a:p>
            <a:pPr lvl="1"/>
            <a:r>
              <a:rPr lang="ru-RU" dirty="0" smtClean="0"/>
              <a:t>возвращаемых значений вообще, и при перегрузке операторов</a:t>
            </a:r>
          </a:p>
          <a:p>
            <a:pPr lvl="1"/>
            <a:r>
              <a:rPr lang="ru-RU" smtClean="0"/>
              <a:t>в частности.</a:t>
            </a:r>
            <a:endParaRPr lang="ru-RU" dirty="0" smtClean="0"/>
          </a:p>
          <a:p>
            <a:pPr lvl="1"/>
            <a:endParaRPr lang="ru-RU" dirty="0"/>
          </a:p>
          <a:p>
            <a:pPr lvl="1"/>
            <a:r>
              <a:rPr lang="ru-RU" dirty="0" smtClean="0"/>
              <a:t>Запись </a:t>
            </a:r>
            <a:r>
              <a:rPr lang="en-US" dirty="0" smtClean="0"/>
              <a:t>X&amp;</a:t>
            </a:r>
            <a:r>
              <a:rPr lang="ru-RU" dirty="0" smtClean="0"/>
              <a:t> означает </a:t>
            </a:r>
            <a:r>
              <a:rPr lang="ru-RU" i="1" dirty="0" smtClean="0"/>
              <a:t>ссылку на </a:t>
            </a:r>
            <a:r>
              <a:rPr lang="en-US" i="1" dirty="0" smtClean="0"/>
              <a:t>X</a:t>
            </a:r>
            <a:r>
              <a:rPr lang="ru-RU" i="1" dirty="0" smtClean="0"/>
              <a:t>. </a:t>
            </a:r>
            <a:r>
              <a:rPr lang="ru-RU" dirty="0" smtClean="0"/>
              <a:t>Например</a:t>
            </a:r>
            <a:endParaRPr lang="en-US" dirty="0"/>
          </a:p>
          <a:p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i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1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&amp; r = i;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x = r;</a:t>
            </a:r>
            <a:b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r = </a:t>
            </a:r>
            <a:r>
              <a:rPr lang="ru-RU" altLang="ru-RU" dirty="0">
                <a:solidFill>
                  <a:srgbClr val="FFAA00"/>
                </a:solidFill>
                <a:latin typeface="Consolas" panose="020B0609020204030204" pitchFamily="49" charset="0"/>
              </a:rPr>
              <a:t>2</a:t>
            </a:r>
            <a:r>
              <a:rPr lang="ru-RU" alt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altLang="ru-RU" sz="8800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50" y="6130063"/>
            <a:ext cx="6106256" cy="6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в </a:t>
            </a:r>
            <a:r>
              <a:rPr lang="en-US" dirty="0" smtClean="0"/>
              <a:t>C++. </a:t>
            </a:r>
            <a:r>
              <a:rPr lang="ru-RU" dirty="0" smtClean="0"/>
              <a:t>Вариант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Научили писать функции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Объяснили, что параметры передаются по значению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Проблема: как написать функцию </a:t>
            </a:r>
            <a:r>
              <a:rPr lang="en-US" dirty="0" smtClean="0">
                <a:latin typeface="Consolas" panose="020B0609020204030204" pitchFamily="49" charset="0"/>
              </a:rPr>
              <a:t>swap(x, y)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Решение — принимать параметры по ссылке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807" y="7028462"/>
            <a:ext cx="6868800" cy="51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32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медленно</a:t>
            </a:r>
          </a:p>
        </p:txBody>
      </p:sp>
    </p:spTree>
    <p:extLst>
      <p:ext uri="{BB962C8B-B14F-4D97-AF65-F5344CB8AC3E}">
        <p14:creationId xmlns:p14="http://schemas.microsoft.com/office/powerpoint/2010/main" val="8082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Овальная выноска 6"/>
          <p:cNvSpPr/>
          <p:nvPr/>
        </p:nvSpPr>
        <p:spPr>
          <a:xfrm>
            <a:off x="15243906" y="8385175"/>
            <a:ext cx="5723794" cy="3815225"/>
          </a:xfrm>
          <a:prstGeom prst="wedgeEllipseCallout">
            <a:avLst>
              <a:gd name="adj1" fmla="val -159058"/>
              <a:gd name="adj2" fmla="val 5421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Показали, что работает быстро</a:t>
            </a:r>
          </a:p>
        </p:txBody>
      </p:sp>
      <p:sp>
        <p:nvSpPr>
          <p:cNvPr id="8" name="Овальная выноска 7"/>
          <p:cNvSpPr/>
          <p:nvPr/>
        </p:nvSpPr>
        <p:spPr>
          <a:xfrm>
            <a:off x="17367308" y="4376922"/>
            <a:ext cx="5723794" cy="3815225"/>
          </a:xfrm>
          <a:prstGeom prst="wedgeEllipseCallout">
            <a:avLst>
              <a:gd name="adj1" fmla="val -134819"/>
              <a:gd name="adj2" fmla="val -43753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Стали принимать по ссылке</a:t>
            </a:r>
          </a:p>
        </p:txBody>
      </p:sp>
    </p:spTree>
    <p:extLst>
      <p:ext uri="{BB962C8B-B14F-4D97-AF65-F5344CB8AC3E}">
        <p14:creationId xmlns:p14="http://schemas.microsoft.com/office/powerpoint/2010/main" val="28832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34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3580" y="8674914"/>
            <a:ext cx="547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2372" y="8674696"/>
            <a:ext cx="49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0930" y="9912351"/>
            <a:ext cx="265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9174" y="8680450"/>
            <a:ext cx="55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1057" y="8680450"/>
            <a:ext cx="2603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009" y="9908574"/>
            <a:ext cx="102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4" name="Овальная выноска 13"/>
          <p:cNvSpPr/>
          <p:nvPr/>
        </p:nvSpPr>
        <p:spPr>
          <a:xfrm>
            <a:off x="16389350" y="4859471"/>
            <a:ext cx="6865940" cy="3815225"/>
          </a:xfrm>
          <a:prstGeom prst="wedgeEllipseCallout">
            <a:avLst>
              <a:gd name="adj1" fmla="val -224684"/>
              <a:gd name="adj2" fmla="val 86810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Не </a:t>
            </a:r>
            <a:r>
              <a:rPr lang="ru-RU" sz="4800" dirty="0" smtClean="0">
                <a:solidFill>
                  <a:schemeClr val="tx1"/>
                </a:solidFill>
              </a:rPr>
              <a:t>компилируется</a:t>
            </a:r>
          </a:p>
        </p:txBody>
      </p:sp>
    </p:spTree>
    <p:extLst>
      <p:ext uri="{BB962C8B-B14F-4D97-AF65-F5344CB8AC3E}">
        <p14:creationId xmlns:p14="http://schemas.microsoft.com/office/powerpoint/2010/main" val="183976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5291E-8 2.03704E-6 L -0.10932 0.000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42E-6 1.48148E-6 L 0.31285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9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145E-6 2.03704E-6 L 0.15697 0.0899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2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32 0.00081 L 0.04545 0.089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0" grpId="0"/>
      <p:bldP spid="11" grpId="0"/>
      <p:bldP spid="12" grpId="0"/>
      <p:bldP spid="13" grpId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Проблема: к</a:t>
            </a:r>
            <a:r>
              <a:rPr lang="ru-RU" dirty="0" smtClean="0"/>
              <a:t>ак </a:t>
            </a:r>
            <a:r>
              <a:rPr lang="ru-RU" dirty="0" smtClean="0"/>
              <a:t>одновременно</a:t>
            </a:r>
          </a:p>
          <a:p>
            <a:pPr lvl="2"/>
            <a:r>
              <a:rPr lang="ru-RU" dirty="0" smtClean="0"/>
              <a:t>избежать лишнего копирования?</a:t>
            </a:r>
          </a:p>
          <a:p>
            <a:pPr lvl="2"/>
            <a:r>
              <a:rPr lang="ru-RU" dirty="0" smtClean="0"/>
              <a:t>избежать случайного изменения параметра функции?</a:t>
            </a:r>
          </a:p>
          <a:p>
            <a:pPr lvl="2"/>
            <a:r>
              <a:rPr lang="ru-RU" dirty="0" smtClean="0"/>
              <a:t>разрешить принимать в функцию временные объекты?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>
          <a:noFill/>
        </p:spPr>
        <p:txBody>
          <a:bodyPr/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void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people.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size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ru-RU" altLang="ru-RU" sz="5400" dirty="0">
                <a:solidFill>
                  <a:srgbClr val="008080"/>
                </a:solidFill>
                <a:latin typeface="Consolas" panose="020B0609020204030204" pitchFamily="49" charset="0"/>
              </a:rPr>
              <a:t>&lt;&lt;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endl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altLang="ru-RU" sz="5400" dirty="0">
                <a:solidFill>
                  <a:srgbClr val="9100DC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3878BE"/>
                </a:solidFill>
                <a:latin typeface="Consolas" panose="020B0609020204030204" pitchFamily="49" charset="0"/>
              </a:rPr>
              <a:t>main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()  {</a:t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 smtClean="0">
                <a:solidFill>
                  <a:srgbClr val="3878BE"/>
                </a:solidFill>
                <a:latin typeface="Consolas" panose="020B0609020204030204" pitchFamily="49" charset="0"/>
              </a:rPr>
              <a:t>PrintSize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ru-RU" altLang="ru-RU" sz="5400" dirty="0">
                <a:solidFill>
                  <a:srgbClr val="FFAA00"/>
                </a:solidFill>
                <a:latin typeface="Consolas" panose="020B0609020204030204" pitchFamily="49" charset="0"/>
              </a:rPr>
              <a:t>15'000'000</a:t>
            </a:r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ru-RU" sz="5400" dirty="0" smtClean="0">
                <a:solidFill>
                  <a:sysClr val="windowText" lastClr="000000"/>
                </a:solidFill>
                <a:latin typeface="Consolas" panose="020B0609020204030204" pitchFamily="49" charset="0"/>
              </a:rPr>
              <a:t>);</a:t>
            </a:r>
            <a:endParaRPr lang="en-US" altLang="ru-RU" sz="5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altLang="ru-RU" sz="5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ru-RU" altLang="ru-RU" sz="5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8957" y="3742189"/>
            <a:ext cx="10378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vector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Person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ru-RU" altLang="ru-RU" sz="5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8215" y="3743319"/>
            <a:ext cx="226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5400" dirty="0" err="1">
                <a:solidFill>
                  <a:srgbClr val="9100DC"/>
                </a:solidFill>
                <a:latin typeface="Consolas" panose="020B0609020204030204" pitchFamily="49" charset="0"/>
              </a:rPr>
              <a:t>const</a:t>
            </a:r>
            <a:endParaRPr lang="ru-RU" sz="5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46" y="5150362"/>
            <a:ext cx="3140970" cy="378562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6" y="5150362"/>
            <a:ext cx="6734570" cy="70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038E-6 -1.48148E-6 L 0.09161 -0.001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Целочисленные типы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151339"/>
              </p:ext>
            </p:extLst>
          </p:nvPr>
        </p:nvGraphicFramePr>
        <p:xfrm>
          <a:off x="1143000" y="3048000"/>
          <a:ext cx="22131340" cy="915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2835">
                  <a:extLst>
                    <a:ext uri="{9D8B030D-6E8A-4147-A177-3AD203B41FA5}">
                      <a16:colId xmlns:a16="http://schemas.microsoft.com/office/drawing/2014/main" val="3510066184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791170998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2363596177"/>
                    </a:ext>
                  </a:extLst>
                </a:gridCol>
                <a:gridCol w="5532835">
                  <a:extLst>
                    <a:ext uri="{9D8B030D-6E8A-4147-A177-3AD203B41FA5}">
                      <a16:colId xmlns:a16="http://schemas.microsoft.com/office/drawing/2014/main" val="928409291"/>
                    </a:ext>
                  </a:extLst>
                </a:gridCol>
              </a:tblGrid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Тип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Размер в байтах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Минимум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Максимум</a:t>
                      </a:r>
                      <a:endParaRPr lang="ru-RU" sz="48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8545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signed 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128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127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312165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 char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255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43358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−32768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32767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489136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unsigned</a:t>
                      </a:r>
                      <a:r>
                        <a:rPr lang="en-US" sz="4800" baseline="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short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65535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0329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обычно</a:t>
                      </a:r>
                      <a:r>
                        <a:rPr lang="ru-RU" sz="4800" baseline="0" dirty="0" smtClean="0"/>
                        <a:t> 4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2 147 483 648</a:t>
                      </a:r>
                      <a:endParaRPr lang="ru-RU" sz="4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2 147 483 647</a:t>
                      </a:r>
                      <a:endParaRPr lang="ru-RU" sz="4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11697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size_t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4 или 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32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 или 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218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63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012210"/>
                  </a:ext>
                </a:extLst>
              </a:tr>
              <a:tr h="1016882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>
                          <a:solidFill>
                            <a:srgbClr val="9100DC"/>
                          </a:solidFill>
                          <a:latin typeface="Consolas" panose="020B0609020204030204" pitchFamily="49" charset="0"/>
                        </a:rPr>
                        <a:t>uint64_t</a:t>
                      </a:r>
                      <a:endParaRPr lang="ru-RU" sz="4800" dirty="0">
                        <a:solidFill>
                          <a:srgbClr val="9100DC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8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0</a:t>
                      </a:r>
                      <a:endParaRPr lang="ru-RU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dirty="0" smtClean="0"/>
                        <a:t>2</a:t>
                      </a:r>
                      <a:r>
                        <a:rPr lang="ru-RU" sz="4800" baseline="30000" dirty="0" smtClean="0"/>
                        <a:t>64</a:t>
                      </a:r>
                      <a:r>
                        <a:rPr lang="ru-RU" sz="4800" baseline="0" dirty="0" smtClean="0"/>
                        <a:t> </a:t>
                      </a:r>
                      <a:r>
                        <a:rPr lang="ru-RU" sz="4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− 1</a:t>
                      </a:r>
                      <a:endParaRPr lang="ru-RU" sz="4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6265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37</a:t>
            </a:fld>
            <a:endParaRPr lang="ru-RU"/>
          </a:p>
        </p:txBody>
      </p:sp>
      <p:sp>
        <p:nvSpPr>
          <p:cNvPr id="8" name="Овальная выноска 7"/>
          <p:cNvSpPr/>
          <p:nvPr/>
        </p:nvSpPr>
        <p:spPr>
          <a:xfrm>
            <a:off x="9329737" y="5843954"/>
            <a:ext cx="5722939" cy="2922221"/>
          </a:xfrm>
          <a:prstGeom prst="wedgeEllipseCallout">
            <a:avLst>
              <a:gd name="adj1" fmla="val -109940"/>
              <a:gd name="adj2" fmla="val -78912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«</a:t>
            </a:r>
            <a:r>
              <a:rPr lang="en-US" sz="4800" dirty="0" smtClean="0">
                <a:solidFill>
                  <a:schemeClr val="bg1"/>
                </a:solidFill>
              </a:rPr>
              <a:t>char</a:t>
            </a:r>
            <a:r>
              <a:rPr lang="ru-RU" sz="4800" dirty="0" smtClean="0">
                <a:solidFill>
                  <a:schemeClr val="bg1"/>
                </a:solidFill>
              </a:rPr>
              <a:t>»</a:t>
            </a:r>
            <a:r>
              <a:rPr lang="en-US" sz="4800" dirty="0" smtClean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Это не опечатка?</a:t>
            </a:r>
          </a:p>
        </p:txBody>
      </p:sp>
      <p:sp>
        <p:nvSpPr>
          <p:cNvPr id="9" name="Овальная выноска 8"/>
          <p:cNvSpPr/>
          <p:nvPr/>
        </p:nvSpPr>
        <p:spPr>
          <a:xfrm>
            <a:off x="7655230" y="5396890"/>
            <a:ext cx="9071952" cy="2922221"/>
          </a:xfrm>
          <a:prstGeom prst="wedgeEllipseCallout">
            <a:avLst>
              <a:gd name="adj1" fmla="val 68194"/>
              <a:gd name="adj2" fmla="val 5828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Какие </a:t>
            </a:r>
            <a:r>
              <a:rPr lang="ru-RU" sz="4800" dirty="0" err="1" smtClean="0">
                <a:solidFill>
                  <a:schemeClr val="bg1"/>
                </a:solidFill>
              </a:rPr>
              <a:t>сложые</a:t>
            </a:r>
            <a:r>
              <a:rPr lang="ru-RU" sz="4800" dirty="0" smtClean="0">
                <a:solidFill>
                  <a:schemeClr val="bg1"/>
                </a:solidFill>
              </a:rPr>
              <a:t> числа. Их все надо помнить?</a:t>
            </a:r>
          </a:p>
        </p:txBody>
      </p:sp>
    </p:spTree>
    <p:extLst>
      <p:ext uri="{BB962C8B-B14F-4D97-AF65-F5344CB8AC3E}">
        <p14:creationId xmlns:p14="http://schemas.microsoft.com/office/powerpoint/2010/main" val="1167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В первом курсе</a:t>
            </a:r>
          </a:p>
          <a:p>
            <a:pPr lvl="2"/>
            <a:r>
              <a:rPr lang="ru-RU" dirty="0" smtClean="0"/>
              <a:t>сказали</a:t>
            </a:r>
            <a:r>
              <a:rPr lang="ru-RU" dirty="0" smtClean="0"/>
              <a:t>: «Для представления целых чисел в </a:t>
            </a:r>
            <a:r>
              <a:rPr lang="en-US" dirty="0" smtClean="0"/>
              <a:t>C++ </a:t>
            </a:r>
            <a:r>
              <a:rPr lang="ru-RU" dirty="0" smtClean="0"/>
              <a:t>используется тип </a:t>
            </a:r>
            <a:r>
              <a:rPr lang="en-US" dirty="0" err="1" smtClean="0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ru-RU" dirty="0" smtClean="0"/>
              <a:t>»</a:t>
            </a:r>
          </a:p>
          <a:p>
            <a:pPr lvl="2"/>
            <a:r>
              <a:rPr lang="ru-RU" dirty="0" smtClean="0"/>
              <a:t>нет </a:t>
            </a:r>
            <a:r>
              <a:rPr lang="ru-RU" dirty="0"/>
              <a:t>ни одной задачи, где типа </a:t>
            </a:r>
            <a:r>
              <a:rPr lang="en-US" dirty="0" err="1">
                <a:solidFill>
                  <a:srgbClr val="9100DC"/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ru-RU" dirty="0" smtClean="0"/>
              <a:t>недостаточно</a:t>
            </a:r>
            <a:endParaRPr lang="ru-RU" dirty="0" smtClean="0"/>
          </a:p>
          <a:p>
            <a:pPr lvl="2"/>
            <a:r>
              <a:rPr lang="ru-RU" dirty="0"/>
              <a:t>д</a:t>
            </a:r>
            <a:r>
              <a:rPr lang="ru-RU" dirty="0" smtClean="0"/>
              <a:t>али </a:t>
            </a:r>
            <a:r>
              <a:rPr lang="ru-RU" dirty="0" smtClean="0"/>
              <a:t>задачу «Найти среднее значение вектора положительных целых чисел</a:t>
            </a:r>
            <a:r>
              <a:rPr lang="ru-RU" dirty="0" smtClean="0"/>
              <a:t>»</a:t>
            </a:r>
          </a:p>
          <a:p>
            <a:pPr lvl="1"/>
            <a:endParaRPr lang="en-US" dirty="0"/>
          </a:p>
          <a:p>
            <a:pPr lvl="1"/>
            <a:r>
              <a:rPr lang="ru-RU" dirty="0" smtClean="0"/>
              <a:t>И только во втором курсе…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6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1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специализации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4158000"/>
            <a:ext cx="2311800" cy="5400000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6" y="4158000"/>
            <a:ext cx="2966400" cy="54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06" y="4158000"/>
            <a:ext cx="4231500" cy="54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09" y="4158000"/>
            <a:ext cx="2956650" cy="54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906" y="4158000"/>
            <a:ext cx="47427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4.8/5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1774" y="10406286"/>
            <a:ext cx="2515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ysClr val="windowText" lastClr="000000"/>
                </a:solidFill>
              </a:rPr>
              <a:t>Рейтинг</a:t>
            </a:r>
          </a:p>
          <a:p>
            <a:pPr algn="ctr"/>
            <a:r>
              <a:rPr lang="en-US" sz="4800" dirty="0" smtClean="0">
                <a:solidFill>
                  <a:sysClr val="windowText" lastClr="000000"/>
                </a:solidFill>
              </a:rPr>
              <a:t>4.95/5</a:t>
            </a:r>
            <a:endParaRPr lang="ru-RU" sz="4800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5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1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8" y="3134395"/>
            <a:ext cx="22305173" cy="664603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02" y="4949825"/>
            <a:ext cx="5054809" cy="487624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20622110">
            <a:off x="14694031" y="5693617"/>
            <a:ext cx="5664756" cy="1908775"/>
          </a:xfrm>
          <a:prstGeom prst="rightArrow">
            <a:avLst>
              <a:gd name="adj1" fmla="val 41778"/>
              <a:gd name="adj2" fmla="val 70268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482401"/>
            <a:ext cx="5751833" cy="5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review. </a:t>
            </a:r>
            <a:r>
              <a:rPr lang="ru-RU" dirty="0" smtClean="0"/>
              <a:t>Вариант 2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06" y="3041999"/>
            <a:ext cx="22130484" cy="8761865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37" y="7227166"/>
            <a:ext cx="4974346" cy="4945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41" y="4777504"/>
            <a:ext cx="10255931" cy="73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Забрать с собой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Любое новое понятие проще </a:t>
            </a:r>
            <a:r>
              <a:rPr lang="ru-RU" dirty="0" smtClean="0"/>
              <a:t>усваивается </a:t>
            </a:r>
            <a:r>
              <a:rPr lang="ru-RU" dirty="0" smtClean="0"/>
              <a:t>в связи с чем-то известным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Хороший пример связи — проблема, которую это понятие решает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9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Наглядность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Любая фраза — это лишь вершина айсберга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25043"/>
          <a:stretch/>
        </p:blipFill>
        <p:spPr>
          <a:xfrm>
            <a:off x="1124806" y="2980418"/>
            <a:ext cx="7526697" cy="9219982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45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idx="13"/>
          </p:nvPr>
        </p:nvSpPr>
        <p:spPr>
          <a:xfrm>
            <a:off x="9137650" y="3805200"/>
            <a:ext cx="14119634" cy="1138838"/>
          </a:xfrm>
        </p:spPr>
        <p:txBody>
          <a:bodyPr anchor="t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«</a:t>
            </a:r>
            <a:r>
              <a:rPr lang="ru-RU" dirty="0" smtClean="0">
                <a:solidFill>
                  <a:sysClr val="windowText" lastClr="000000"/>
                </a:solidFill>
              </a:rPr>
              <a:t>Скомпилируем</a:t>
            </a:r>
            <a:r>
              <a:rPr lang="ru-RU" dirty="0">
                <a:solidFill>
                  <a:sysClr val="windowText" lastClr="000000"/>
                </a:solidFill>
              </a:rPr>
              <a:t>, запустим и посмотрим </a:t>
            </a:r>
            <a:r>
              <a:rPr lang="ru-RU" dirty="0" smtClean="0">
                <a:solidFill>
                  <a:sysClr val="windowText" lastClr="000000"/>
                </a:solidFill>
              </a:rPr>
              <a:t>вывод</a:t>
            </a:r>
            <a:r>
              <a:rPr lang="en-US" dirty="0" smtClean="0">
                <a:solidFill>
                  <a:sysClr val="windowText" lastClr="000000"/>
                </a:solidFill>
              </a:rPr>
              <a:t>»</a:t>
            </a:r>
            <a:endParaRPr lang="ru-RU" dirty="0"/>
          </a:p>
        </p:txBody>
      </p:sp>
      <p:sp>
        <p:nvSpPr>
          <p:cNvPr id="10" name="Объект 8"/>
          <p:cNvSpPr txBox="1">
            <a:spLocks/>
          </p:cNvSpPr>
          <p:nvPr/>
        </p:nvSpPr>
        <p:spPr>
          <a:xfrm>
            <a:off x="8756806" y="5331600"/>
            <a:ext cx="14882400" cy="6868338"/>
          </a:xfrm>
          <a:prstGeom prst="rect">
            <a:avLst/>
          </a:prstGeom>
        </p:spPr>
        <p:txBody>
          <a:bodyPr vert="horz" lIns="0" tIns="45718" rIns="91435" bIns="45718" rtlCol="0" anchor="t">
            <a:noAutofit/>
          </a:bodyPr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«скомпилируем?»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g++ -</a:t>
            </a:r>
            <a:r>
              <a:rPr lang="ru-RU" sz="4000" dirty="0" err="1" smtClean="0">
                <a:latin typeface="Consolas" panose="020B0609020204030204" pitchFamily="49" charset="0"/>
              </a:rPr>
              <a:t>Wall</a:t>
            </a:r>
            <a:r>
              <a:rPr lang="ru-RU" sz="4000" dirty="0" smtClean="0">
                <a:latin typeface="Consolas" panose="020B0609020204030204" pitchFamily="49" charset="0"/>
              </a:rPr>
              <a:t> -</a:t>
            </a:r>
            <a:r>
              <a:rPr lang="ru-RU" sz="4000" dirty="0" err="1" smtClean="0">
                <a:latin typeface="Consolas" panose="020B0609020204030204" pitchFamily="49" charset="0"/>
              </a:rPr>
              <a:t>std</a:t>
            </a:r>
            <a:r>
              <a:rPr lang="ru-RU" sz="4000" dirty="0" smtClean="0">
                <a:latin typeface="Consolas" panose="020B0609020204030204" pitchFamily="49" charset="0"/>
              </a:rPr>
              <a:t>=c++14 -O2 example.cpp -o 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куда это вводить?</a:t>
            </a:r>
            <a:endParaRPr lang="en-US" sz="4000" dirty="0" smtClean="0"/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такое </a:t>
            </a:r>
            <a:r>
              <a:rPr lang="ru-RU" sz="4000" dirty="0" smtClean="0">
                <a:latin typeface="Consolas" panose="020B0609020204030204" pitchFamily="49" charset="0"/>
              </a:rPr>
              <a:t>g++</a:t>
            </a:r>
            <a:r>
              <a:rPr lang="ru-RU" sz="4000" dirty="0" smtClean="0"/>
              <a:t>? Где его взять?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что значит «запустим»?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>
                <a:latin typeface="Consolas" panose="020B0609020204030204" pitchFamily="49" charset="0"/>
              </a:rPr>
              <a:t>./</a:t>
            </a:r>
            <a:r>
              <a:rPr lang="ru-RU" sz="4000" dirty="0" err="1" smtClean="0">
                <a:latin typeface="Consolas" panose="020B0609020204030204" pitchFamily="49" charset="0"/>
              </a:rPr>
              <a:t>example</a:t>
            </a:r>
            <a:endParaRPr lang="ru-RU" sz="4000" dirty="0" smtClean="0">
              <a:latin typeface="Consolas" panose="020B0609020204030204" pitchFamily="49" charset="0"/>
            </a:endParaRP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А если у меня </a:t>
            </a:r>
            <a:r>
              <a:rPr lang="ru-RU" sz="4000" dirty="0" err="1" smtClean="0"/>
              <a:t>Windows</a:t>
            </a:r>
            <a:r>
              <a:rPr lang="ru-RU" sz="4000" dirty="0" smtClean="0"/>
              <a:t>?</a:t>
            </a:r>
          </a:p>
          <a:p>
            <a:pPr lvl="2">
              <a:lnSpc>
                <a:spcPct val="100000"/>
              </a:lnSpc>
              <a:spcBef>
                <a:spcPts val="1800"/>
              </a:spcBef>
            </a:pPr>
            <a:r>
              <a:rPr lang="ru-RU" sz="4000" dirty="0" smtClean="0"/>
              <a:t>Где смотреть вывод?</a:t>
            </a:r>
            <a:endParaRPr lang="ru-RU" sz="4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651503" y="5169675"/>
            <a:ext cx="14622835" cy="0"/>
          </a:xfrm>
          <a:prstGeom prst="line">
            <a:avLst/>
          </a:prstGeom>
          <a:ln w="98425"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Отладчик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46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37285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компилятора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47</a:t>
            </a:fld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06" y="3048000"/>
            <a:ext cx="16281400" cy="9158288"/>
          </a:xfrm>
        </p:spPr>
      </p:pic>
    </p:spTree>
    <p:extLst>
      <p:ext uri="{BB962C8B-B14F-4D97-AF65-F5344CB8AC3E}">
        <p14:creationId xmlns:p14="http://schemas.microsoft.com/office/powerpoint/2010/main" val="12958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на практике — </a:t>
            </a:r>
            <a:r>
              <a:rPr lang="en-US" dirty="0" smtClean="0"/>
              <a:t>bug report’</a:t>
            </a:r>
            <a:r>
              <a:rPr lang="ru-RU" dirty="0" smtClean="0"/>
              <a:t>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ctr"/>
            <a:r>
              <a:rPr lang="en-US" dirty="0" smtClean="0"/>
              <a:t>Bug report</a:t>
            </a:r>
            <a:r>
              <a:rPr lang="ru-RU" dirty="0" smtClean="0"/>
              <a:t> курильщика</a:t>
            </a:r>
          </a:p>
          <a:p>
            <a:pPr lvl="2"/>
            <a:r>
              <a:rPr lang="ru-RU" dirty="0" smtClean="0"/>
              <a:t>Шрифт мелкий</a:t>
            </a:r>
          </a:p>
          <a:p>
            <a:pPr lvl="2"/>
            <a:r>
              <a:rPr lang="en-US" dirty="0" smtClean="0"/>
              <a:t>IDE </a:t>
            </a:r>
            <a:r>
              <a:rPr lang="ru-RU" dirty="0" smtClean="0"/>
              <a:t>неудачно расположена в кадре</a:t>
            </a:r>
          </a:p>
          <a:p>
            <a:pPr lvl="2"/>
            <a:r>
              <a:rPr lang="ru-RU" dirty="0" smtClean="0"/>
              <a:t>Куча неиспользуемого пространства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48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1138838"/>
          </a:xfrm>
        </p:spPr>
        <p:txBody>
          <a:bodyPr anchor="t" anchorCtr="0"/>
          <a:lstStyle/>
          <a:p>
            <a:pPr algn="ctr"/>
            <a:r>
              <a:rPr lang="en-US" dirty="0" smtClean="0"/>
              <a:t>Bug report </a:t>
            </a:r>
            <a:r>
              <a:rPr lang="ru-RU" dirty="0" smtClean="0"/>
              <a:t>здорового человека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3" y="4186237"/>
            <a:ext cx="11496657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8" cy="9158288"/>
          </a:xfrm>
        </p:spPr>
        <p:txBody>
          <a:bodyPr/>
          <a:lstStyle/>
          <a:p>
            <a:pPr lvl="1"/>
            <a:r>
              <a:rPr lang="ru-RU" dirty="0" smtClean="0"/>
              <a:t>Если качество результата вас не устраивает, остановитесь и</a:t>
            </a:r>
          </a:p>
          <a:p>
            <a:pPr lvl="1"/>
            <a:r>
              <a:rPr lang="ru-RU" dirty="0" smtClean="0"/>
              <a:t>постарайтесь что-то поменять</a:t>
            </a:r>
          </a:p>
          <a:p>
            <a:pPr lvl="1"/>
            <a:endParaRPr lang="ru-RU" dirty="0"/>
          </a:p>
          <a:p>
            <a:pPr lvl="1"/>
            <a:r>
              <a:rPr lang="en-US" dirty="0" err="1"/>
              <a:t>Stroustrup</a:t>
            </a:r>
            <a:r>
              <a:rPr lang="en-US" dirty="0"/>
              <a:t>: </a:t>
            </a:r>
            <a:r>
              <a:rPr lang="ru-RU" dirty="0" smtClean="0"/>
              <a:t>«</a:t>
            </a:r>
            <a:r>
              <a:rPr lang="en-US" dirty="0" smtClean="0"/>
              <a:t>Teaching </a:t>
            </a:r>
            <a:r>
              <a:rPr lang="en-US" dirty="0"/>
              <a:t>is relatively easy. Getting people to learn is </a:t>
            </a:r>
            <a:r>
              <a:rPr lang="en-US" dirty="0" smtClean="0"/>
              <a:t>hard</a:t>
            </a:r>
            <a:r>
              <a:rPr lang="ru-RU" dirty="0" smtClean="0"/>
              <a:t>»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Любое новое понятие проще понять в связи с чем-то </a:t>
            </a:r>
            <a:r>
              <a:rPr lang="ru-RU" dirty="0" smtClean="0"/>
              <a:t>известным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Программирование </a:t>
            </a:r>
            <a:r>
              <a:rPr lang="ru-RU" dirty="0"/>
              <a:t>— это, в первую очередь, </a:t>
            </a:r>
            <a:r>
              <a:rPr lang="ru-RU" dirty="0" smtClean="0"/>
              <a:t>навык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Чем </a:t>
            </a:r>
            <a:r>
              <a:rPr lang="ru-RU" dirty="0" err="1"/>
              <a:t>приземлённее</a:t>
            </a:r>
            <a:r>
              <a:rPr lang="ru-RU" dirty="0"/>
              <a:t> ваш способ донесения информации, тем проще </a:t>
            </a:r>
            <a:r>
              <a:rPr lang="ru-RU" dirty="0" smtClean="0"/>
              <a:t>вас</a:t>
            </a:r>
          </a:p>
          <a:p>
            <a:pPr lvl="1"/>
            <a:r>
              <a:rPr lang="ru-RU" dirty="0" smtClean="0"/>
              <a:t>понять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 специализации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 smtClean="0"/>
              <a:t>Люди, владеющие любым языком программирования</a:t>
            </a:r>
            <a:endParaRPr lang="ru-RU" dirty="0"/>
          </a:p>
          <a:p>
            <a:pPr lvl="2"/>
            <a:r>
              <a:rPr lang="ru-RU" dirty="0" smtClean="0"/>
              <a:t>надо знать, что такое переменные, условный оператор и циклы</a:t>
            </a:r>
          </a:p>
          <a:p>
            <a:pPr lvl="2"/>
            <a:r>
              <a:rPr lang="ru-RU" dirty="0" smtClean="0"/>
              <a:t>иметь представление о классах, инкапсуляции, наследовании и полиморфизме</a:t>
            </a:r>
          </a:p>
          <a:p>
            <a:pPr lvl="2"/>
            <a:r>
              <a:rPr lang="ru-RU" dirty="0" smtClean="0"/>
              <a:t>знать базовые алгоритмы и структуры данных: </a:t>
            </a:r>
            <a:r>
              <a:rPr lang="ru-RU" dirty="0"/>
              <a:t>сортировка, поиск, массив, словарь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9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0"/>
          </p:nvPr>
        </p:nvSpPr>
        <p:spPr>
          <a:xfrm>
            <a:off x="1887538" y="3048001"/>
            <a:ext cx="21369337" cy="7250114"/>
          </a:xfrm>
        </p:spPr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сделали </a:t>
            </a:r>
            <a:r>
              <a:rPr lang="ru-RU" dirty="0" smtClean="0"/>
              <a:t>курс</a:t>
            </a:r>
          </a:p>
          <a:p>
            <a:r>
              <a:rPr lang="ru-RU" dirty="0" smtClean="0"/>
              <a:t>настолько </a:t>
            </a:r>
            <a:r>
              <a:rPr lang="ru-RU" dirty="0"/>
              <a:t>понятным, </a:t>
            </a:r>
            <a:r>
              <a:rPr lang="ru-RU" dirty="0" smtClean="0"/>
              <a:t>что</a:t>
            </a:r>
          </a:p>
          <a:p>
            <a:r>
              <a:rPr lang="ru-RU" dirty="0" smtClean="0"/>
              <a:t>даже семиклассница</a:t>
            </a:r>
          </a:p>
          <a:p>
            <a:r>
              <a:rPr lang="ru-RU" dirty="0" smtClean="0"/>
              <a:t>смогла </a:t>
            </a:r>
            <a:r>
              <a:rPr lang="ru-RU" dirty="0"/>
              <a:t>его </a:t>
            </a:r>
            <a:r>
              <a:rPr lang="ru-RU" dirty="0" smtClean="0"/>
              <a:t>пройти.</a:t>
            </a:r>
          </a:p>
          <a:p>
            <a:r>
              <a:rPr lang="ru-RU" dirty="0" smtClean="0"/>
              <a:t>Благодаря вам, </a:t>
            </a:r>
            <a:r>
              <a:rPr lang="ru-RU" dirty="0"/>
              <a:t>я </a:t>
            </a:r>
            <a:r>
              <a:rPr lang="ru-RU" dirty="0" smtClean="0"/>
              <a:t>сделала</a:t>
            </a:r>
          </a:p>
          <a:p>
            <a:r>
              <a:rPr lang="ru-RU" dirty="0" smtClean="0"/>
              <a:t>первый </a:t>
            </a:r>
            <a:r>
              <a:rPr lang="ru-RU" dirty="0"/>
              <a:t>шаг к своей мечте!</a:t>
            </a:r>
          </a:p>
        </p:txBody>
      </p:sp>
    </p:spTree>
    <p:extLst>
      <p:ext uri="{BB962C8B-B14F-4D97-AF65-F5344CB8AC3E}">
        <p14:creationId xmlns:p14="http://schemas.microsoft.com/office/powerpoint/2010/main" val="64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7612006" y="-858508"/>
            <a:ext cx="8394700" cy="762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ishfb@yandex-team.ru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Илья Шишков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Старший разработчик компании Яндекс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3691286" y="-1373496"/>
            <a:ext cx="9576251" cy="874596"/>
            <a:chOff x="3754769" y="6436056"/>
            <a:chExt cx="9576251" cy="87459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" name="Группа 8"/>
            <p:cNvGrpSpPr/>
            <p:nvPr/>
          </p:nvGrpSpPr>
          <p:grpSpPr>
            <a:xfrm>
              <a:off x="3804785" y="6486908"/>
              <a:ext cx="9526235" cy="766361"/>
              <a:chOff x="13349640" y="9150752"/>
              <a:chExt cx="9526235" cy="766361"/>
            </a:xfrm>
          </p:grpSpPr>
          <p:pic>
            <p:nvPicPr>
              <p:cNvPr id="10" name="Изображение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640" y="9150752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1" name="Текст 5"/>
              <p:cNvSpPr txBox="1">
                <a:spLocks/>
              </p:cNvSpPr>
              <p:nvPr/>
            </p:nvSpPr>
            <p:spPr>
              <a:xfrm>
                <a:off x="14482949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@twitter</a:t>
                </a:r>
                <a:endParaRPr lang="ru-RU" dirty="0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3071097" y="-3628345"/>
            <a:ext cx="9614351" cy="874596"/>
            <a:chOff x="3754769" y="8328877"/>
            <a:chExt cx="9614351" cy="87459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3829833" y="8391629"/>
              <a:ext cx="9539287" cy="762462"/>
              <a:chOff x="13336588" y="11437938"/>
              <a:chExt cx="9539287" cy="762462"/>
            </a:xfrm>
          </p:grpSpPr>
          <p:sp>
            <p:nvSpPr>
              <p:cNvPr id="15" name="Текст 5"/>
              <p:cNvSpPr txBox="1">
                <a:spLocks/>
              </p:cNvSpPr>
              <p:nvPr/>
            </p:nvSpPr>
            <p:spPr>
              <a:xfrm>
                <a:off x="14482949" y="114384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skype@</a:t>
                </a:r>
                <a:endParaRPr lang="ru-RU" dirty="0"/>
              </a:p>
            </p:txBody>
          </p:sp>
          <p:pic>
            <p:nvPicPr>
              <p:cNvPr id="16" name="Изображение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6588" y="11437938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17" name="Группа 16"/>
          <p:cNvGrpSpPr/>
          <p:nvPr/>
        </p:nvGrpSpPr>
        <p:grpSpPr>
          <a:xfrm>
            <a:off x="13683989" y="-2547913"/>
            <a:ext cx="9569802" cy="874596"/>
            <a:chOff x="13294884" y="10237052"/>
            <a:chExt cx="9569802" cy="874596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3338451" y="10287820"/>
              <a:ext cx="9526235" cy="776444"/>
              <a:chOff x="19835306" y="11437493"/>
              <a:chExt cx="9526235" cy="776444"/>
            </a:xfrm>
          </p:grpSpPr>
          <p:sp>
            <p:nvSpPr>
              <p:cNvPr id="20" name="Текст 5"/>
              <p:cNvSpPr txBox="1">
                <a:spLocks/>
              </p:cNvSpPr>
              <p:nvPr/>
            </p:nvSpPr>
            <p:spPr>
              <a:xfrm>
                <a:off x="20968615" y="1143749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facebook</a:t>
                </a:r>
                <a:endParaRPr lang="ru-RU" dirty="0"/>
              </a:p>
            </p:txBody>
          </p:sp>
          <p:pic>
            <p:nvPicPr>
              <p:cNvPr id="21" name="Изображение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5306" y="11451937"/>
                <a:ext cx="762000" cy="762000"/>
              </a:xfrm>
              <a:prstGeom prst="rect">
                <a:avLst/>
              </a:prstGeom>
            </p:spPr>
          </p:pic>
        </p:grpSp>
      </p:grpSp>
      <p:grpSp>
        <p:nvGrpSpPr>
          <p:cNvPr id="22" name="Группа 21"/>
          <p:cNvGrpSpPr/>
          <p:nvPr/>
        </p:nvGrpSpPr>
        <p:grpSpPr>
          <a:xfrm>
            <a:off x="13710883" y="-4815943"/>
            <a:ext cx="9577212" cy="874596"/>
            <a:chOff x="13294884" y="6436056"/>
            <a:chExt cx="9577212" cy="8745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13338451" y="6493001"/>
              <a:ext cx="9533645" cy="762000"/>
              <a:chOff x="19827896" y="9155113"/>
              <a:chExt cx="9533645" cy="762000"/>
            </a:xfrm>
          </p:grpSpPr>
          <p:sp>
            <p:nvSpPr>
              <p:cNvPr id="25" name="Текст 5"/>
              <p:cNvSpPr txBox="1">
                <a:spLocks/>
              </p:cNvSpPr>
              <p:nvPr/>
            </p:nvSpPr>
            <p:spPr>
              <a:xfrm>
                <a:off x="20968615" y="9155113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instagram</a:t>
                </a:r>
                <a:endParaRPr lang="ru-RU" dirty="0"/>
              </a:p>
            </p:txBody>
          </p:sp>
          <p:pic>
            <p:nvPicPr>
              <p:cNvPr id="26" name="Изображение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7896" y="9157970"/>
                <a:ext cx="762000" cy="749300"/>
              </a:xfrm>
              <a:prstGeom prst="rect">
                <a:avLst/>
              </a:prstGeom>
            </p:spPr>
          </p:pic>
        </p:grpSp>
      </p:grpSp>
      <p:grpSp>
        <p:nvGrpSpPr>
          <p:cNvPr id="27" name="Группа 26"/>
          <p:cNvGrpSpPr/>
          <p:nvPr/>
        </p:nvGrpSpPr>
        <p:grpSpPr>
          <a:xfrm>
            <a:off x="13683989" y="-3665248"/>
            <a:ext cx="9596262" cy="874596"/>
            <a:chOff x="13294884" y="8339787"/>
            <a:chExt cx="9596262" cy="874596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13385591" y="8376939"/>
              <a:ext cx="9505555" cy="764385"/>
              <a:chOff x="19870500" y="10298470"/>
              <a:chExt cx="9505555" cy="764385"/>
            </a:xfrm>
          </p:grpSpPr>
          <p:sp>
            <p:nvSpPr>
              <p:cNvPr id="30" name="Текст 5"/>
              <p:cNvSpPr txBox="1">
                <a:spLocks/>
              </p:cNvSpPr>
              <p:nvPr/>
            </p:nvSpPr>
            <p:spPr>
              <a:xfrm>
                <a:off x="20983129" y="1029847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bitbucket</a:t>
                </a:r>
                <a:endParaRPr lang="ru-RU" dirty="0"/>
              </a:p>
            </p:txBody>
          </p:sp>
          <p:pic>
            <p:nvPicPr>
              <p:cNvPr id="31" name="Изображение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70500" y="10300855"/>
                <a:ext cx="673100" cy="762000"/>
              </a:xfrm>
              <a:prstGeom prst="rect">
                <a:avLst/>
              </a:prstGeom>
            </p:spPr>
          </p:pic>
        </p:grpSp>
      </p:grpSp>
      <p:grpSp>
        <p:nvGrpSpPr>
          <p:cNvPr id="32" name="Группа 31"/>
          <p:cNvGrpSpPr/>
          <p:nvPr/>
        </p:nvGrpSpPr>
        <p:grpSpPr>
          <a:xfrm>
            <a:off x="3071098" y="-2473206"/>
            <a:ext cx="9576251" cy="874596"/>
            <a:chOff x="3754769" y="10237052"/>
            <a:chExt cx="9576251" cy="874596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3939497" y="10260456"/>
              <a:ext cx="9391523" cy="809749"/>
              <a:chOff x="13427202" y="11400300"/>
              <a:chExt cx="9391523" cy="809749"/>
            </a:xfrm>
          </p:grpSpPr>
          <p:sp>
            <p:nvSpPr>
              <p:cNvPr id="35" name="Текст 5"/>
              <p:cNvSpPr txBox="1">
                <a:spLocks/>
              </p:cNvSpPr>
              <p:nvPr/>
            </p:nvSpPr>
            <p:spPr>
              <a:xfrm>
                <a:off x="14425799" y="11400300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/>
                  <a:t>github</a:t>
                </a:r>
                <a:endParaRPr lang="ru-RU" dirty="0"/>
              </a:p>
            </p:txBody>
          </p:sp>
          <p:pic>
            <p:nvPicPr>
              <p:cNvPr id="36" name="Изображение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202" y="11448049"/>
                <a:ext cx="622300" cy="762000"/>
              </a:xfrm>
              <a:prstGeom prst="rect">
                <a:avLst/>
              </a:prstGeom>
            </p:spPr>
          </p:pic>
        </p:grpSp>
      </p:grpSp>
      <p:grpSp>
        <p:nvGrpSpPr>
          <p:cNvPr id="37" name="Группа 36"/>
          <p:cNvGrpSpPr/>
          <p:nvPr/>
        </p:nvGrpSpPr>
        <p:grpSpPr>
          <a:xfrm>
            <a:off x="3020436" y="10291763"/>
            <a:ext cx="9558766" cy="874596"/>
            <a:chOff x="13294884" y="4512527"/>
            <a:chExt cx="9558766" cy="874596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3294884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13323959" y="4546175"/>
              <a:ext cx="9529691" cy="762000"/>
              <a:chOff x="19831850" y="8004175"/>
              <a:chExt cx="9529691" cy="762000"/>
            </a:xfrm>
          </p:grpSpPr>
          <p:sp>
            <p:nvSpPr>
              <p:cNvPr id="40" name="Текст 5"/>
              <p:cNvSpPr txBox="1">
                <a:spLocks/>
              </p:cNvSpPr>
              <p:nvPr/>
            </p:nvSpPr>
            <p:spPr>
              <a:xfrm>
                <a:off x="20968615" y="8004175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telegram: </a:t>
                </a:r>
                <a:r>
                  <a:rPr lang="en-US" dirty="0" err="1" smtClean="0"/>
                  <a:t>ishfb</a:t>
                </a:r>
                <a:endParaRPr lang="ru-RU" dirty="0"/>
              </a:p>
            </p:txBody>
          </p:sp>
          <p:pic>
            <p:nvPicPr>
              <p:cNvPr id="41" name="Изображение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1850" y="8084586"/>
                <a:ext cx="762000" cy="673100"/>
              </a:xfrm>
              <a:prstGeom prst="rect">
                <a:avLst/>
              </a:prstGeom>
            </p:spPr>
          </p:pic>
        </p:grpSp>
      </p:grpSp>
      <p:grpSp>
        <p:nvGrpSpPr>
          <p:cNvPr id="42" name="Группа 41"/>
          <p:cNvGrpSpPr/>
          <p:nvPr/>
        </p:nvGrpSpPr>
        <p:grpSpPr>
          <a:xfrm>
            <a:off x="12954000" y="9092465"/>
            <a:ext cx="9576251" cy="874596"/>
            <a:chOff x="3761696" y="4759656"/>
            <a:chExt cx="9576251" cy="874596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3761696" y="4759656"/>
              <a:ext cx="9576251" cy="874596"/>
              <a:chOff x="3754769" y="6436056"/>
              <a:chExt cx="9576251" cy="874596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Текст 5"/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ishfb</a:t>
                </a:r>
                <a:endParaRPr lang="ru-RU" dirty="0"/>
              </a:p>
            </p:txBody>
          </p:sp>
        </p:grpSp>
        <p:pic>
          <p:nvPicPr>
            <p:cNvPr id="44" name="Изображение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811142"/>
              <a:ext cx="775411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9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слайд используется для вставки небольшой </a:t>
            </a:r>
            <a:br>
              <a:rPr lang="ru-RU" dirty="0"/>
            </a:br>
            <a:r>
              <a:rPr lang="ru-RU" dirty="0"/>
              <a:t>части кода с </a:t>
            </a:r>
            <a:r>
              <a:rPr lang="ru-RU" dirty="0" smtClean="0"/>
              <a:t>описанием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52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2185988" algn="l"/>
              </a:tabLst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smtClean="0">
                <a:solidFill>
                  <a:schemeClr val="tx2"/>
                </a:solidFill>
              </a:rPr>
              <a:t>math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endParaRPr lang="en-US" dirty="0"/>
          </a:p>
        </p:txBody>
      </p:sp>
      <p:grpSp>
        <p:nvGrpSpPr>
          <p:cNvPr id="7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8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0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9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Заголовок, текст и код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53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tx2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defconAppKit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windows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baseWindow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tx2"/>
                </a:solidFill>
              </a:rPr>
              <a:t>mojo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tx2"/>
                </a:solidFill>
              </a:rPr>
              <a:t>events</a:t>
            </a:r>
            <a:r>
              <a:rPr lang="en-US" dirty="0"/>
              <a:t> import </a:t>
            </a:r>
            <a:r>
              <a:rPr lang="en-US" dirty="0" err="1">
                <a:solidFill>
                  <a:schemeClr val="tx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removeObserver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tx2"/>
                </a:solidFill>
              </a:rPr>
              <a:t>math</a:t>
            </a:r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rgbClr val="5BCD9D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	</a:t>
            </a:r>
            <a:r>
              <a:rPr lang="en-US" dirty="0" smtClean="0">
                <a:solidFill>
                  <a:srgbClr val="FC6767"/>
                </a:solidFill>
              </a:rPr>
              <a:t>"""</a:t>
            </a:r>
            <a:r>
              <a:rPr lang="en-US" dirty="0">
                <a:solidFill>
                  <a:srgbClr val="FC6767"/>
                </a:solidFill>
              </a:rPr>
              <a:t/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A vanilla text box with some goodies about the mouse.</a:t>
            </a:r>
            <a:br>
              <a:rPr lang="en-US" dirty="0">
                <a:solidFill>
                  <a:srgbClr val="FC6767"/>
                </a:solidFill>
              </a:rPr>
            </a:br>
            <a:r>
              <a:rPr lang="en-US" dirty="0">
                <a:solidFill>
                  <a:srgbClr val="FC6767"/>
                </a:solidFill>
              </a:rPr>
              <a:t>	"""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 err="1">
                <a:solidFill>
                  <a:srgbClr val="5BCD9D"/>
                </a:solidFill>
              </a:rPr>
              <a:t>init</a:t>
            </a:r>
            <a:r>
              <a:rPr lang="en-US" dirty="0">
                <a:solidFill>
                  <a:srgbClr val="5BCD9D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tx2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tx2"/>
                </a:solidFill>
              </a:rPr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self.observers</a:t>
            </a:r>
            <a:r>
              <a:rPr lang="en-US" dirty="0"/>
              <a:t> = {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mouseMoved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mouseDragged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9E64A9"/>
                </a:solidFill>
              </a:rPr>
              <a:t>"</a:t>
            </a:r>
            <a:r>
              <a:rPr lang="en-US" dirty="0" err="1">
                <a:solidFill>
                  <a:srgbClr val="9E64A9"/>
                </a:solidFill>
              </a:rPr>
              <a:t>mouseUp</a:t>
            </a:r>
            <a:r>
              <a:rPr lang="en-US" dirty="0" smtClean="0">
                <a:solidFill>
                  <a:srgbClr val="9E64A9"/>
                </a:solidFill>
              </a:rPr>
              <a:t>"</a:t>
            </a:r>
            <a:r>
              <a:rPr lang="en-US" dirty="0" smtClean="0"/>
              <a:t>}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8651239" y="6657259"/>
            <a:ext cx="4838129" cy="5450725"/>
            <a:chOff x="18436207" y="3572959"/>
            <a:chExt cx="4838129" cy="5450725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436207" y="3572959"/>
              <a:ext cx="4838129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/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код </a:t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помещается на одной странице, его можно продлить на следующем слайде</a:t>
              </a:r>
              <a:r>
                <a:rPr lang="ru-RU" sz="220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; </a:t>
              </a: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/>
              </a:r>
              <a:b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разделе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 smtClean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слайдами поставить переход 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</a:t>
              </a:r>
              <a:r>
                <a:rPr lang="ru-RU" sz="2200" dirty="0" err="1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адвигание</a:t>
              </a:r>
              <a:r>
                <a:rPr lang="ru-RU" sz="2200" dirty="0" smtClean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  <p:grpSp>
        <p:nvGrpSpPr>
          <p:cNvPr id="10" name="Group 544"/>
          <p:cNvGrpSpPr/>
          <p:nvPr/>
        </p:nvGrpSpPr>
        <p:grpSpPr>
          <a:xfrm>
            <a:off x="20603585" y="2067482"/>
            <a:ext cx="5771563" cy="1505424"/>
            <a:chOff x="0" y="0"/>
            <a:chExt cx="5771562" cy="1505423"/>
          </a:xfrm>
        </p:grpSpPr>
        <p:grpSp>
          <p:nvGrpSpPr>
            <p:cNvPr id="11" name="Group 542"/>
            <p:cNvGrpSpPr/>
            <p:nvPr/>
          </p:nvGrpSpPr>
          <p:grpSpPr>
            <a:xfrm>
              <a:off x="0" y="0"/>
              <a:ext cx="5771563" cy="1505424"/>
              <a:chOff x="1340592" y="0"/>
              <a:chExt cx="5771562" cy="1505423"/>
            </a:xfrm>
          </p:grpSpPr>
          <p:sp>
            <p:nvSpPr>
              <p:cNvPr id="13" name="Shape 540"/>
              <p:cNvSpPr/>
              <p:nvPr/>
            </p:nvSpPr>
            <p:spPr>
              <a:xfrm>
                <a:off x="1340592" y="0"/>
                <a:ext cx="5771564" cy="839767"/>
              </a:xfrm>
              <a:prstGeom prst="rect">
                <a:avLst/>
              </a:prstGeom>
              <a:solidFill>
                <a:srgbClr val="3878BE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Shape 541"/>
              <p:cNvSpPr/>
              <p:nvPr/>
            </p:nvSpPr>
            <p:spPr>
              <a:xfrm>
                <a:off x="2248251" y="131081"/>
                <a:ext cx="3887670" cy="1374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00000"/>
                  </a:lnSpc>
                  <a:spcBef>
                    <a:spcPts val="0"/>
                  </a:spcBef>
                  <a:tabLst>
                    <a:tab pos="5524500" algn="l"/>
                  </a:tabLst>
                  <a:defRPr sz="3000" baseline="0">
                    <a:solidFill>
                      <a:srgbClr val="FFFFFF"/>
                    </a:solidFill>
                    <a:latin typeface="Yandex Sans Text Regular"/>
                    <a:ea typeface="Yandex Sans Text Regular"/>
                    <a:cs typeface="Yandex Sans Text Regular"/>
                    <a:sym typeface="Yandex Sans Text Regular"/>
                  </a:defRPr>
                </a:lvl1pPr>
              </a:lstStyle>
              <a:p>
                <a:r>
                  <a:t>Пример </a:t>
                </a:r>
              </a:p>
            </p:txBody>
          </p:sp>
        </p:grp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308" y="192651"/>
              <a:ext cx="4953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13826530" y="282219"/>
            <a:ext cx="4905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bg1"/>
                </a:solidFill>
              </a:rPr>
              <a:t>Красный цвет </a:t>
            </a:r>
            <a:br>
              <a:rPr lang="ru-RU" sz="5000" dirty="0" smtClean="0">
                <a:solidFill>
                  <a:schemeClr val="bg1"/>
                </a:solidFill>
              </a:rPr>
            </a:br>
            <a:r>
              <a:rPr lang="ru-RU" sz="5000" dirty="0" smtClean="0">
                <a:solidFill>
                  <a:schemeClr val="bg1"/>
                </a:solidFill>
              </a:rPr>
              <a:t>не правильный</a:t>
            </a:r>
          </a:p>
        </p:txBody>
      </p:sp>
    </p:spTree>
    <p:extLst>
      <p:ext uri="{BB962C8B-B14F-4D97-AF65-F5344CB8AC3E}">
        <p14:creationId xmlns:p14="http://schemas.microsoft.com/office/powerpoint/2010/main" val="6477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хотим научить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3875" cy="9158288"/>
          </a:xfrm>
        </p:spPr>
        <p:txBody>
          <a:bodyPr/>
          <a:lstStyle/>
          <a:p>
            <a:pPr lvl="1"/>
            <a:r>
              <a:rPr lang="ru-RU" dirty="0"/>
              <a:t>После прохождения нашей специализации слушатели </a:t>
            </a:r>
            <a:r>
              <a:rPr lang="ru-RU" dirty="0" smtClean="0"/>
              <a:t>должны уметь: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решать практические задачи на языке С</a:t>
            </a:r>
            <a:r>
              <a:rPr lang="ru-RU" dirty="0" smtClean="0"/>
              <a:t>++</a:t>
            </a:r>
            <a:endParaRPr lang="ru-RU" dirty="0"/>
          </a:p>
          <a:p>
            <a:pPr lvl="2"/>
            <a:r>
              <a:rPr lang="ru-RU" dirty="0" smtClean="0"/>
              <a:t>применять </a:t>
            </a:r>
            <a:r>
              <a:rPr lang="ru-RU" dirty="0"/>
              <a:t>естественные для С++ идиомы и </a:t>
            </a:r>
            <a:r>
              <a:rPr lang="ru-RU" dirty="0" smtClean="0"/>
              <a:t>конструкции</a:t>
            </a:r>
            <a:endParaRPr lang="ru-RU" dirty="0"/>
          </a:p>
          <a:p>
            <a:pPr lvl="2"/>
            <a:r>
              <a:rPr lang="ru-RU" dirty="0" smtClean="0"/>
              <a:t>самостоятельно </a:t>
            </a:r>
            <a:r>
              <a:rPr lang="ru-RU" dirty="0"/>
              <a:t>находить ответы на свои вопросы и изучать язык </a:t>
            </a:r>
            <a:r>
              <a:rPr lang="ru-RU" dirty="0" smtClean="0"/>
              <a:t>глубже</a:t>
            </a:r>
            <a:endParaRPr lang="ru-RU" dirty="0"/>
          </a:p>
          <a:p>
            <a:pPr lvl="2"/>
            <a:r>
              <a:rPr lang="ru-RU" smtClean="0"/>
              <a:t>писать </a:t>
            </a:r>
            <a:r>
              <a:rPr lang="ru-RU" dirty="0"/>
              <a:t>на С++ эффективный код без ущерба для </a:t>
            </a:r>
            <a:r>
              <a:rPr lang="ru-RU" dirty="0" smtClean="0"/>
              <a:t>его качества</a:t>
            </a:r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процессе обучения используем </a:t>
            </a:r>
            <a:r>
              <a:rPr lang="en-US" dirty="0" smtClean="0"/>
              <a:t>C++ 14/17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Наша команда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34" name="Группа 33"/>
          <p:cNvGrpSpPr/>
          <p:nvPr/>
        </p:nvGrpSpPr>
        <p:grpSpPr>
          <a:xfrm>
            <a:off x="1156051" y="2738395"/>
            <a:ext cx="4929555" cy="7755929"/>
            <a:chOff x="-401594" y="1828800"/>
            <a:chExt cx="4929555" cy="7755929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" y="1828800"/>
              <a:ext cx="4190130" cy="648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401594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Антон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Полднев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713099" y="4511163"/>
            <a:ext cx="4929555" cy="7755929"/>
            <a:chOff x="4208851" y="1828800"/>
            <a:chExt cx="4929555" cy="77559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244" y="1828800"/>
              <a:ext cx="3950910" cy="6480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208851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Евгений Парамонов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9839784" y="2684238"/>
            <a:ext cx="4929555" cy="7755929"/>
            <a:chOff x="8756806" y="1828800"/>
            <a:chExt cx="4929555" cy="77559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084" y="1828800"/>
              <a:ext cx="4769190" cy="6480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756806" y="838440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Илья Шишков</a:t>
              </a: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14436790" y="4609390"/>
            <a:ext cx="4929555" cy="7693204"/>
            <a:chOff x="13717588" y="2286175"/>
            <a:chExt cx="4929555" cy="7693204"/>
          </a:xfrm>
        </p:grpSpPr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69" y="2286175"/>
              <a:ext cx="4151681" cy="648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717588" y="8779050"/>
              <a:ext cx="49295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Иван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Лежанкин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старший разработчик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9419952" y="2667302"/>
            <a:ext cx="3768044" cy="7833960"/>
            <a:chOff x="18700569" y="1828800"/>
            <a:chExt cx="3768044" cy="7833960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0569" y="1828800"/>
              <a:ext cx="3660446" cy="6480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8739707" y="8462431"/>
              <a:ext cx="37289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София </a:t>
              </a:r>
              <a:r>
                <a:rPr lang="ru-RU" dirty="0" err="1" smtClean="0">
                  <a:solidFill>
                    <a:sysClr val="windowText" lastClr="000000"/>
                  </a:solidFill>
                </a:rPr>
                <a:t>Техажева</a:t>
              </a:r>
              <a:endParaRPr lang="ru-RU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ru-RU" dirty="0" smtClean="0">
                  <a:solidFill>
                    <a:sysClr val="windowText" lastClr="000000"/>
                  </a:solidFill>
                </a:rPr>
                <a:t>куратор ШАД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мы начинали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90" cy="9158288"/>
          </a:xfrm>
        </p:spPr>
        <p:txBody>
          <a:bodyPr/>
          <a:lstStyle/>
          <a:p>
            <a:pPr lvl="1"/>
            <a:r>
              <a:rPr lang="ru-RU" dirty="0" smtClean="0"/>
              <a:t>Осенью 2016 года решили делать специализации по </a:t>
            </a:r>
            <a:r>
              <a:rPr lang="en-US" dirty="0" smtClean="0"/>
              <a:t>C++, </a:t>
            </a:r>
            <a:r>
              <a:rPr lang="ru-RU" dirty="0" smtClean="0"/>
              <a:t>потому что</a:t>
            </a:r>
          </a:p>
          <a:p>
            <a:pPr lvl="2"/>
            <a:r>
              <a:rPr lang="ru-RU" dirty="0" smtClean="0"/>
              <a:t>в Яндексе накоплен богатейший опыт применения </a:t>
            </a:r>
            <a:r>
              <a:rPr lang="en-US" dirty="0" smtClean="0"/>
              <a:t>C++</a:t>
            </a:r>
          </a:p>
          <a:p>
            <a:pPr lvl="2"/>
            <a:r>
              <a:rPr lang="ru-RU" dirty="0"/>
              <a:t>н</a:t>
            </a:r>
            <a:r>
              <a:rPr lang="ru-RU" dirty="0" smtClean="0"/>
              <a:t>иша русскоязычных курсов пустовала</a:t>
            </a:r>
          </a:p>
          <a:p>
            <a:pPr lvl="1"/>
            <a:endParaRPr lang="ru-RU" dirty="0"/>
          </a:p>
          <a:p>
            <a:pPr lvl="1"/>
            <a:r>
              <a:rPr lang="ru-RU" dirty="0" smtClean="0"/>
              <a:t>В основу заложили</a:t>
            </a:r>
          </a:p>
          <a:p>
            <a:pPr lvl="2"/>
            <a:r>
              <a:rPr lang="ru-RU" dirty="0" smtClean="0"/>
              <a:t>доклады и статьи Майерса, </a:t>
            </a:r>
            <a:r>
              <a:rPr lang="ru-RU" dirty="0" err="1" smtClean="0"/>
              <a:t>Саттера</a:t>
            </a:r>
            <a:r>
              <a:rPr lang="ru-RU" dirty="0" smtClean="0"/>
              <a:t>, </a:t>
            </a:r>
            <a:r>
              <a:rPr lang="ru-RU" dirty="0" err="1" smtClean="0"/>
              <a:t>Александреску</a:t>
            </a:r>
            <a:endParaRPr lang="en-US" dirty="0" smtClean="0"/>
          </a:p>
          <a:p>
            <a:pPr lvl="2"/>
            <a:r>
              <a:rPr lang="en-US" dirty="0" err="1" smtClean="0"/>
              <a:t>CppCoreGuidelines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сделать так же круто, но по-русски</a:t>
            </a:r>
          </a:p>
          <a:p>
            <a:pPr lvl="1"/>
            <a:endParaRPr lang="ru-RU" dirty="0" smtClean="0"/>
          </a:p>
          <a:p>
            <a:pPr lvl="1"/>
            <a:r>
              <a:rPr lang="ru-RU" dirty="0" smtClean="0"/>
              <a:t>Хотелось поделиться всеми нюансами языка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подход </a:t>
            </a:r>
            <a:r>
              <a:rPr lang="ru-RU" dirty="0" smtClean="0"/>
              <a:t>к </a:t>
            </a:r>
            <a:r>
              <a:rPr lang="ru-RU" dirty="0"/>
              <a:t>формированию программы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84990"/>
              </p:ext>
            </p:extLst>
          </p:nvPr>
        </p:nvGraphicFramePr>
        <p:xfrm>
          <a:off x="1143000" y="3048000"/>
          <a:ext cx="22112287" cy="868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3006">
                  <a:extLst>
                    <a:ext uri="{9D8B030D-6E8A-4147-A177-3AD203B41FA5}">
                      <a16:colId xmlns:a16="http://schemas.microsoft.com/office/drawing/2014/main" val="1372886476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11049272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1815647720"/>
                    </a:ext>
                  </a:extLst>
                </a:gridCol>
                <a:gridCol w="6486427">
                  <a:extLst>
                    <a:ext uri="{9D8B030D-6E8A-4147-A177-3AD203B41FA5}">
                      <a16:colId xmlns:a16="http://schemas.microsoft.com/office/drawing/2014/main" val="328917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курс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Пространства имён</a:t>
                      </a:r>
                    </a:p>
                    <a:p>
                      <a:pPr algn="ctr"/>
                      <a:r>
                        <a:rPr lang="ru-RU" dirty="0" smtClean="0"/>
                        <a:t>Указатели,</a:t>
                      </a:r>
                      <a:r>
                        <a:rPr lang="ru-RU" baseline="0" dirty="0" smtClean="0"/>
                        <a:t> ссылки</a:t>
                      </a:r>
                    </a:p>
                    <a:p>
                      <a:pPr algn="ctr"/>
                      <a:r>
                        <a:rPr lang="ru-RU" baseline="0" dirty="0" smtClean="0"/>
                        <a:t>Порядок вычисления аргументов функций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Исключения</a:t>
                      </a:r>
                      <a:endParaRPr lang="en-US" dirty="0" smtClean="0"/>
                    </a:p>
                    <a:p>
                      <a:pPr algn="ctr"/>
                      <a:r>
                        <a:rPr lang="ru-RU" dirty="0" smtClean="0"/>
                        <a:t>Гарантии</a:t>
                      </a:r>
                      <a:r>
                        <a:rPr lang="ru-RU" baseline="0" dirty="0" smtClean="0"/>
                        <a:t> при работе с исключениями</a:t>
                      </a:r>
                      <a:endParaRPr lang="ru-RU" dirty="0" smtClean="0"/>
                    </a:p>
                    <a:p>
                      <a:pPr algn="ctr"/>
                      <a:r>
                        <a:rPr lang="en-US" dirty="0" smtClean="0"/>
                        <a:t>RAII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</a:t>
                      </a:r>
                    </a:p>
                    <a:p>
                      <a:pPr algn="ctr"/>
                      <a:r>
                        <a:rPr lang="en-US" dirty="0" err="1" smtClean="0"/>
                        <a:t>string_view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 классов:</a:t>
                      </a:r>
                      <a:r>
                        <a:rPr lang="ru-RU" baseline="0" dirty="0" smtClean="0"/>
                        <a:t> конструкторы, деструкторы, поля, методы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pair, tuple</a:t>
                      </a:r>
                    </a:p>
                    <a:p>
                      <a:pPr algn="ctr"/>
                      <a:r>
                        <a:rPr lang="en-US" dirty="0" smtClean="0"/>
                        <a:t>array, vector</a:t>
                      </a:r>
                    </a:p>
                    <a:p>
                      <a:pPr algn="ctr"/>
                      <a:r>
                        <a:rPr lang="ru-RU" dirty="0" smtClean="0"/>
                        <a:t>Категории</a:t>
                      </a:r>
                      <a:r>
                        <a:rPr lang="ru-RU" baseline="0" dirty="0" smtClean="0"/>
                        <a:t> итераторов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Способы захвата переменных в лямбдах</a:t>
                      </a:r>
                    </a:p>
                    <a:p>
                      <a:pPr algn="ctr"/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::function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Перегрузка функций</a:t>
                      </a:r>
                    </a:p>
                    <a:p>
                      <a:pPr algn="ctr"/>
                      <a:r>
                        <a:rPr lang="ru-RU" dirty="0" smtClean="0"/>
                        <a:t>Перегрузка операторов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deque</a:t>
                      </a:r>
                      <a:r>
                        <a:rPr lang="en-US" dirty="0" smtClean="0"/>
                        <a:t>, list</a:t>
                      </a:r>
                    </a:p>
                    <a:p>
                      <a:pPr algn="ctr"/>
                      <a:r>
                        <a:rPr lang="en-US" dirty="0" smtClean="0"/>
                        <a:t>map, set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Частичная</a:t>
                      </a:r>
                      <a:r>
                        <a:rPr lang="ru-RU" baseline="0" dirty="0" smtClean="0"/>
                        <a:t> специализация шаблонов</a:t>
                      </a:r>
                    </a:p>
                    <a:p>
                      <a:pPr algn="ctr"/>
                      <a:r>
                        <a:rPr lang="en-US" baseline="0" dirty="0" err="1" smtClean="0"/>
                        <a:t>Variadic</a:t>
                      </a:r>
                      <a:r>
                        <a:rPr lang="en-US" baseline="0" dirty="0" smtClean="0"/>
                        <a:t> templates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53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 неделя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Создание</a:t>
                      </a:r>
                      <a:r>
                        <a:rPr lang="ru-RU" baseline="0" dirty="0" smtClean="0"/>
                        <a:t> шаблонов</a:t>
                      </a:r>
                    </a:p>
                    <a:p>
                      <a:pPr algn="ctr"/>
                      <a:r>
                        <a:rPr lang="en-US" baseline="0" dirty="0" smtClean="0"/>
                        <a:t>auto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&lt;algorithm&gt;</a:t>
                      </a:r>
                    </a:p>
                    <a:p>
                      <a:pPr algn="ctr"/>
                      <a:r>
                        <a:rPr lang="ru-RU" dirty="0" smtClean="0"/>
                        <a:t>лямбды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sstream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dirty="0" err="1" smtClean="0"/>
                        <a:t>fstream</a:t>
                      </a:r>
                      <a:r>
                        <a:rPr lang="en-US" dirty="0" smtClean="0"/>
                        <a:t>&gt;</a:t>
                      </a:r>
                    </a:p>
                    <a:p>
                      <a:pPr algn="ctr"/>
                      <a:r>
                        <a:rPr lang="en-US" dirty="0" err="1" smtClean="0"/>
                        <a:t>unique_ptr</a:t>
                      </a:r>
                      <a:endParaRPr lang="en-US" dirty="0" smtClean="0"/>
                    </a:p>
                    <a:p>
                      <a:pPr algn="ctr"/>
                      <a:r>
                        <a:rPr lang="en-US" baseline="0" dirty="0" err="1" smtClean="0"/>
                        <a:t>shared_ptr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90498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283825" y="3041650"/>
            <a:ext cx="6486525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796935" y="3041650"/>
            <a:ext cx="6486272" cy="86931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71334" y="3042000"/>
            <a:ext cx="6486272" cy="86940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97553" y="8384400"/>
            <a:ext cx="6486272" cy="335675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14481175" y="4377532"/>
            <a:ext cx="6488113" cy="2671762"/>
          </a:xfrm>
          <a:prstGeom prst="wedgeRoundRectCallout">
            <a:avLst>
              <a:gd name="adj1" fmla="val -126828"/>
              <a:gd name="adj2" fmla="val 95299"/>
              <a:gd name="adj3" fmla="val 16667"/>
            </a:avLst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 месяца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Снято больше половины</a:t>
            </a:r>
          </a:p>
        </p:txBody>
      </p:sp>
    </p:spTree>
    <p:extLst>
      <p:ext uri="{BB962C8B-B14F-4D97-AF65-F5344CB8AC3E}">
        <p14:creationId xmlns:p14="http://schemas.microsoft.com/office/powerpoint/2010/main" val="16447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8" grpId="0" animBg="1"/>
      <p:bldP spid="8" grpId="1" animBg="1"/>
      <p:bldP spid="9" grpId="0" animBg="1"/>
      <p:bldP spid="9" grpId="1" animBg="1"/>
      <p:bldP spid="9" grpId="2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60521</TotalTime>
  <Words>1597</Words>
  <Application>Microsoft Office PowerPoint</Application>
  <PresentationFormat>Произвольный</PresentationFormat>
  <Paragraphs>461</Paragraphs>
  <Slides>53</Slides>
  <Notes>3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53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Impact</vt:lpstr>
      <vt:lpstr>InputMono</vt:lpstr>
      <vt:lpstr>Verdana</vt:lpstr>
      <vt:lpstr>Yandex Sans Text Light</vt:lpstr>
      <vt:lpstr>Yandex Sans Text Regular</vt:lpstr>
      <vt:lpstr>Yandex Sans Text Thin</vt:lpstr>
      <vt:lpstr>Yandex_show_2016</vt:lpstr>
      <vt:lpstr>Retrospect</vt:lpstr>
      <vt:lpstr>Презентация PowerPoint</vt:lpstr>
      <vt:lpstr>Как научить языку C++: опыт создания курсов на Coursera</vt:lpstr>
      <vt:lpstr>Презентация PowerPoint</vt:lpstr>
      <vt:lpstr>Состав специализации</vt:lpstr>
      <vt:lpstr>Целевая аудитория специализации</vt:lpstr>
      <vt:lpstr>Чему хотим научить</vt:lpstr>
      <vt:lpstr>Наша команда</vt:lpstr>
      <vt:lpstr>Как мы начинали</vt:lpstr>
      <vt:lpstr>Первый подход к формированию программы</vt:lpstr>
      <vt:lpstr>Презентация PowerPoint</vt:lpstr>
      <vt:lpstr>What makes C++ C++?</vt:lpstr>
      <vt:lpstr>Презентация PowerPoint</vt:lpstr>
      <vt:lpstr>Презентация PowerPoint</vt:lpstr>
      <vt:lpstr>Первый подход к формированию программы</vt:lpstr>
      <vt:lpstr>В итоге</vt:lpstr>
      <vt:lpstr>Забрать с собой</vt:lpstr>
      <vt:lpstr>Презентация PowerPoint</vt:lpstr>
      <vt:lpstr>Презентация PowerPoint</vt:lpstr>
      <vt:lpstr>Программа курсов после перезагрузки</vt:lpstr>
      <vt:lpstr>Принципы создания курсов</vt:lpstr>
      <vt:lpstr>Понятность вместо полноты изложения</vt:lpstr>
      <vt:lpstr>Чему хотим научить</vt:lpstr>
      <vt:lpstr>Понятность вместо полноты изложения</vt:lpstr>
      <vt:lpstr>Презентация PowerPoint</vt:lpstr>
      <vt:lpstr>Наглядная демонстрация</vt:lpstr>
      <vt:lpstr>Примеры применения</vt:lpstr>
      <vt:lpstr>Демонстрация проблемы</vt:lpstr>
      <vt:lpstr>Изучение нового похоже на сборку пазла</vt:lpstr>
      <vt:lpstr>Изучение нового похоже на сборку пазла</vt:lpstr>
      <vt:lpstr>Ссылки в C++. Вариант 1</vt:lpstr>
      <vt:lpstr>Ссылки в C++. Вариант 2</vt:lpstr>
      <vt:lpstr>const</vt:lpstr>
      <vt:lpstr>const</vt:lpstr>
      <vt:lpstr>const</vt:lpstr>
      <vt:lpstr>const</vt:lpstr>
      <vt:lpstr>const</vt:lpstr>
      <vt:lpstr>Целочисленные типы</vt:lpstr>
      <vt:lpstr>Целочисленные типы</vt:lpstr>
      <vt:lpstr>Презентация PowerPoint</vt:lpstr>
      <vt:lpstr>Презентация PowerPoint</vt:lpstr>
      <vt:lpstr>Code review. Вариант 1</vt:lpstr>
      <vt:lpstr>Code review. Вариант 2</vt:lpstr>
      <vt:lpstr>Забрать с собой</vt:lpstr>
      <vt:lpstr>Наглядность</vt:lpstr>
      <vt:lpstr>Любая фраза — это лишь вершина айсберга</vt:lpstr>
      <vt:lpstr>Отладчик</vt:lpstr>
      <vt:lpstr>Настройка компилятора</vt:lpstr>
      <vt:lpstr>Применение на практике — bug report’ы</vt:lpstr>
      <vt:lpstr>Итоги</vt:lpstr>
      <vt:lpstr>Презентация PowerPoint</vt:lpstr>
      <vt:lpstr>Презентация PowerPoint</vt:lpstr>
      <vt:lpstr>Заголовок, текст и код</vt:lpstr>
      <vt:lpstr>Заголовок, текст и код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Ilia Shishkov</cp:lastModifiedBy>
  <cp:revision>1449</cp:revision>
  <dcterms:created xsi:type="dcterms:W3CDTF">2014-09-09T08:22:07Z</dcterms:created>
  <dcterms:modified xsi:type="dcterms:W3CDTF">2018-04-14T16:59:04Z</dcterms:modified>
  <cp:category>presentation technology</cp:category>
</cp:coreProperties>
</file>